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9" r:id="rId2"/>
    <p:sldId id="266" r:id="rId3"/>
    <p:sldId id="305" r:id="rId4"/>
    <p:sldId id="301" r:id="rId5"/>
    <p:sldId id="302" r:id="rId6"/>
    <p:sldId id="303" r:id="rId7"/>
    <p:sldId id="304" r:id="rId8"/>
    <p:sldId id="306" r:id="rId9"/>
    <p:sldId id="307" r:id="rId10"/>
    <p:sldId id="308" r:id="rId11"/>
    <p:sldId id="309" r:id="rId12"/>
    <p:sldId id="310" r:id="rId13"/>
    <p:sldId id="311" r:id="rId14"/>
    <p:sldId id="312" r:id="rId15"/>
    <p:sldId id="313" r:id="rId16"/>
    <p:sldId id="314" r:id="rId17"/>
    <p:sldId id="315" r:id="rId18"/>
    <p:sldId id="316" r:id="rId19"/>
    <p:sldId id="321" r:id="rId20"/>
    <p:sldId id="317" r:id="rId21"/>
    <p:sldId id="318" r:id="rId22"/>
    <p:sldId id="320" r:id="rId23"/>
    <p:sldId id="319" r:id="rId24"/>
    <p:sldId id="269" r:id="rId25"/>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00FF"/>
    <a:srgbClr val="737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195" autoAdjust="0"/>
  </p:normalViewPr>
  <p:slideViewPr>
    <p:cSldViewPr>
      <p:cViewPr>
        <p:scale>
          <a:sx n="70" d="100"/>
          <a:sy n="70" d="100"/>
        </p:scale>
        <p:origin x="1204" y="-60"/>
      </p:cViewPr>
      <p:guideLst>
        <p:guide orient="horz" pos="2160"/>
        <p:guide pos="2880"/>
        <p:guide orient="horz" pos="1620"/>
      </p:guideLst>
    </p:cSldViewPr>
  </p:slideViewPr>
  <p:outlineViewPr>
    <p:cViewPr>
      <p:scale>
        <a:sx n="33" d="100"/>
        <a:sy n="33" d="100"/>
      </p:scale>
      <p:origin x="48" y="7494"/>
    </p:cViewPr>
  </p:outlineViewPr>
  <p:notesTextViewPr>
    <p:cViewPr>
      <p:scale>
        <a:sx n="75" d="100"/>
        <a:sy n="75" d="100"/>
      </p:scale>
      <p:origin x="0" y="0"/>
    </p:cViewPr>
  </p:notesTextViewPr>
  <p:notesViewPr>
    <p:cSldViewPr>
      <p:cViewPr varScale="1">
        <p:scale>
          <a:sx n="49" d="100"/>
          <a:sy n="49" d="100"/>
        </p:scale>
        <p:origin x="273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CDF1-0134-4420-82F4-018263756886}" type="datetimeFigureOut">
              <a:rPr lang="en-GB" smtClean="0"/>
              <a:pPr/>
              <a:t>18/04/2024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3148-9928-4BF7-BFE3-32B9C7CDA3C5}" type="slidenum">
              <a:rPr lang="en-GB" smtClean="0"/>
              <a:pPr/>
              <a:t>‹#›</a:t>
            </a:fld>
            <a:endParaRPr lang="en-GB"/>
          </a:p>
        </p:txBody>
      </p:sp>
    </p:spTree>
    <p:extLst>
      <p:ext uri="{BB962C8B-B14F-4D97-AF65-F5344CB8AC3E}">
        <p14:creationId xmlns:p14="http://schemas.microsoft.com/office/powerpoint/2010/main" val="39042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933493E-183B-43F9-A6C5-D2D2AC232D3D}" type="slidenum">
              <a:rPr lang="el-GR" smtClean="0"/>
              <a:pPr/>
              <a:t>1</a:t>
            </a:fld>
            <a:endParaRPr lang="el-GR"/>
          </a:p>
        </p:txBody>
      </p:sp>
      <p:sp>
        <p:nvSpPr>
          <p:cNvPr id="5" name="Header Placeholder 4"/>
          <p:cNvSpPr>
            <a:spLocks noGrp="1"/>
          </p:cNvSpPr>
          <p:nvPr>
            <p:ph type="hdr" sz="quarter" idx="11"/>
          </p:nvPr>
        </p:nvSpPr>
        <p:spPr/>
        <p:txBody>
          <a:bodyPr/>
          <a:lstStyle/>
          <a:p>
            <a:r>
              <a:rPr lang="en-US"/>
              <a:t>University of Cyprus</a:t>
            </a:r>
            <a:endParaRPr lang="el-GR"/>
          </a:p>
        </p:txBody>
      </p:sp>
    </p:spTree>
    <p:extLst>
      <p:ext uri="{BB962C8B-B14F-4D97-AF65-F5344CB8AC3E}">
        <p14:creationId xmlns:p14="http://schemas.microsoft.com/office/powerpoint/2010/main" val="420405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l-GR" dirty="0"/>
              <a:t>Η </a:t>
            </a:r>
            <a:r>
              <a:rPr lang="el-GR" dirty="0" err="1"/>
              <a:t>μοντελοποίηση</a:t>
            </a:r>
            <a:r>
              <a:rPr lang="el-GR" dirty="0"/>
              <a:t> δεδομένων είναι η διαδικασία μετατροπής μη επεξεργασμένων δεδομένων βάσης δεδομένων σε αναπαραστάσεις που μπορούν να χρησιμοποιηθούν από επιχειρηματικές εφαρμογές. Αυτό περιλαμβάνει λειτουργίες όπως η</a:t>
            </a:r>
            <a:r>
              <a:rPr lang="en-GB" dirty="0"/>
              <a:t> </a:t>
            </a:r>
            <a:r>
              <a:rPr lang="en-US" sz="1200" dirty="0">
                <a:solidFill>
                  <a:srgbClr val="0D0D0D"/>
                </a:solidFill>
                <a:highlight>
                  <a:srgbClr val="FFFFFF"/>
                </a:highlight>
                <a:latin typeface="Söhne"/>
              </a:rPr>
              <a:t>table joining, cleansing, aggregation, and visualization selection</a:t>
            </a:r>
            <a:r>
              <a:rPr lang="el-GR" dirty="0"/>
              <a:t>.</a:t>
            </a:r>
            <a:endParaRPr lang="en-GB" dirty="0"/>
          </a:p>
          <a:p>
            <a:pPr algn="l">
              <a:buFont typeface="Arial" panose="020B0604020202020204" pitchFamily="34" charset="0"/>
              <a:buNone/>
            </a:pPr>
            <a:r>
              <a:rPr lang="el-GR" dirty="0"/>
              <a:t>Μαθαίνοντας από διανομές δεδομένων, το μοντέλο μεγάλων δεδομένων (LDM) είναι ένα μοντέλο ιεραρχικού μείγματος που </a:t>
            </a:r>
            <a:r>
              <a:rPr lang="el-GR" dirty="0" err="1"/>
              <a:t>εχει</a:t>
            </a:r>
            <a:r>
              <a:rPr lang="el-GR" dirty="0"/>
              <a:t> </a:t>
            </a:r>
            <a:r>
              <a:rPr lang="el-GR" dirty="0" err="1"/>
              <a:t>σκοπο</a:t>
            </a:r>
            <a:r>
              <a:rPr lang="el-GR" dirty="0"/>
              <a:t> να αυτοματοποιήσει και να βελτιστοποιήσει τις λειτουργίες μετασχηματισμού δεδομένων.</a:t>
            </a: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10</a:t>
            </a:fld>
            <a:endParaRPr lang="en-US"/>
          </a:p>
        </p:txBody>
      </p:sp>
    </p:spTree>
    <p:extLst>
      <p:ext uri="{BB962C8B-B14F-4D97-AF65-F5344CB8AC3E}">
        <p14:creationId xmlns:p14="http://schemas.microsoft.com/office/powerpoint/2010/main" val="3952406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11</a:t>
            </a:fld>
            <a:endParaRPr lang="en-US"/>
          </a:p>
        </p:txBody>
      </p:sp>
    </p:spTree>
    <p:extLst>
      <p:ext uri="{BB962C8B-B14F-4D97-AF65-F5344CB8AC3E}">
        <p14:creationId xmlns:p14="http://schemas.microsoft.com/office/powerpoint/2010/main" val="95617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l-GR" b="0" i="0" dirty="0" err="1">
                <a:solidFill>
                  <a:srgbClr val="0D0D0D"/>
                </a:solidFill>
                <a:effectLst/>
                <a:highlight>
                  <a:srgbClr val="FFFFFF"/>
                </a:highlight>
                <a:latin typeface="Söhne"/>
              </a:rPr>
              <a:t>Βελτιωση</a:t>
            </a:r>
            <a:r>
              <a:rPr lang="el-GR" b="0" i="0" dirty="0">
                <a:solidFill>
                  <a:srgbClr val="0D0D0D"/>
                </a:solidFill>
                <a:effectLst/>
                <a:highlight>
                  <a:srgbClr val="FFFFFF"/>
                </a:highlight>
                <a:latin typeface="Söhne"/>
              </a:rPr>
              <a:t> του </a:t>
            </a:r>
            <a:r>
              <a:rPr lang="en-US" sz="1200" dirty="0">
                <a:solidFill>
                  <a:srgbClr val="0D0D0D"/>
                </a:solidFill>
                <a:highlight>
                  <a:srgbClr val="FFFFFF"/>
                </a:highlight>
                <a:latin typeface="Söhne"/>
              </a:rPr>
              <a:t>Retrieval</a:t>
            </a:r>
            <a:r>
              <a:rPr lang="el-GR" b="0" i="0" dirty="0">
                <a:solidFill>
                  <a:srgbClr val="0D0D0D"/>
                </a:solidFill>
                <a:effectLst/>
                <a:highlight>
                  <a:srgbClr val="FFFFFF"/>
                </a:highlight>
                <a:latin typeface="Söhne"/>
              </a:rPr>
              <a:t> για μεγάλα </a:t>
            </a:r>
            <a:r>
              <a:rPr lang="en-US" sz="1200" dirty="0">
                <a:solidFill>
                  <a:srgbClr val="0D0D0D"/>
                </a:solidFill>
                <a:highlight>
                  <a:srgbClr val="FFFFFF"/>
                </a:highlight>
                <a:latin typeface="Söhne"/>
              </a:rPr>
              <a:t>datasets. </a:t>
            </a:r>
            <a:endParaRPr lang="el-GR" sz="1200" dirty="0">
              <a:solidFill>
                <a:srgbClr val="0D0D0D"/>
              </a:solidFill>
              <a:highlight>
                <a:srgbClr val="FFFFFF"/>
              </a:highlight>
              <a:latin typeface="Söhne"/>
            </a:endParaRPr>
          </a:p>
          <a:p>
            <a:pPr algn="l">
              <a:buFont typeface="Arial" panose="020B0604020202020204" pitchFamily="34" charset="0"/>
              <a:buNone/>
            </a:pPr>
            <a:r>
              <a:rPr lang="el-GR" b="0" i="0" dirty="0">
                <a:solidFill>
                  <a:srgbClr val="0D0D0D"/>
                </a:solidFill>
                <a:effectLst/>
                <a:highlight>
                  <a:srgbClr val="FFFFFF"/>
                </a:highlight>
                <a:latin typeface="Söhne"/>
              </a:rPr>
              <a:t>Σε σύγκριση με τις παραδοσιακές προσεγγίσεις, </a:t>
            </a:r>
            <a:r>
              <a:rPr lang="el-GR" b="0" i="0" dirty="0" err="1">
                <a:solidFill>
                  <a:srgbClr val="0D0D0D"/>
                </a:solidFill>
                <a:effectLst/>
                <a:highlight>
                  <a:srgbClr val="FFFFFF"/>
                </a:highlight>
                <a:latin typeface="Söhne"/>
              </a:rPr>
              <a:t>δεχνει</a:t>
            </a:r>
            <a:r>
              <a:rPr lang="el-GR" b="0" i="0" dirty="0">
                <a:solidFill>
                  <a:srgbClr val="0D0D0D"/>
                </a:solidFill>
                <a:effectLst/>
                <a:highlight>
                  <a:srgbClr val="FFFFFF"/>
                </a:highlight>
                <a:latin typeface="Söhne"/>
              </a:rPr>
              <a:t> </a:t>
            </a:r>
            <a:r>
              <a:rPr lang="el-GR" b="0" i="0" dirty="0" err="1">
                <a:solidFill>
                  <a:srgbClr val="0D0D0D"/>
                </a:solidFill>
                <a:effectLst/>
                <a:highlight>
                  <a:srgbClr val="FFFFFF"/>
                </a:highlight>
                <a:latin typeface="Söhne"/>
              </a:rPr>
              <a:t>βελτιωση</a:t>
            </a:r>
            <a:r>
              <a:rPr lang="el-GR" b="0" i="0" dirty="0">
                <a:solidFill>
                  <a:srgbClr val="0D0D0D"/>
                </a:solidFill>
                <a:effectLst/>
                <a:highlight>
                  <a:srgbClr val="FFFFFF"/>
                </a:highlight>
                <a:latin typeface="Söhne"/>
              </a:rPr>
              <a:t>  στο </a:t>
            </a:r>
            <a:r>
              <a:rPr lang="en-US" sz="1200" dirty="0">
                <a:solidFill>
                  <a:srgbClr val="0D0D0D"/>
                </a:solidFill>
                <a:highlight>
                  <a:srgbClr val="FFFFFF"/>
                </a:highlight>
                <a:latin typeface="Söhne"/>
              </a:rPr>
              <a:t>scalability</a:t>
            </a:r>
            <a:r>
              <a:rPr lang="el-GR" b="0" i="0" dirty="0">
                <a:solidFill>
                  <a:srgbClr val="0D0D0D"/>
                </a:solidFill>
                <a:effectLst/>
                <a:highlight>
                  <a:srgbClr val="FFFFFF"/>
                </a:highlight>
                <a:latin typeface="Söhne"/>
              </a:rPr>
              <a:t> και αποδοτικότητα.</a:t>
            </a:r>
          </a:p>
          <a:p>
            <a:pPr algn="l">
              <a:buFont typeface="Arial" panose="020B0604020202020204" pitchFamily="34" charset="0"/>
              <a:buNone/>
            </a:pPr>
            <a:r>
              <a:rPr lang="el-GR" b="0" i="0" dirty="0">
                <a:solidFill>
                  <a:srgbClr val="0D0D0D"/>
                </a:solidFill>
                <a:effectLst/>
                <a:highlight>
                  <a:srgbClr val="FFFFFF"/>
                </a:highlight>
                <a:latin typeface="Söhne"/>
              </a:rPr>
              <a:t>Βελτιωμένη ακρίβεια και ταχύτητα ανάκτησης πληροφοριών βάσης δεδομένων.</a:t>
            </a:r>
          </a:p>
          <a:p>
            <a:pPr algn="l">
              <a:buFont typeface="Arial" panose="020B0604020202020204" pitchFamily="34" charset="0"/>
              <a:buNone/>
            </a:pPr>
            <a:r>
              <a:rPr lang="el-GR" b="0" i="0" dirty="0" err="1">
                <a:solidFill>
                  <a:srgbClr val="0D0D0D"/>
                </a:solidFill>
                <a:effectLst/>
                <a:highlight>
                  <a:srgbClr val="FFFFFF"/>
                </a:highlight>
                <a:latin typeface="Söhne"/>
              </a:rPr>
              <a:t>Καλυτερη</a:t>
            </a:r>
            <a:r>
              <a:rPr lang="el-GR" b="0" i="0" dirty="0">
                <a:solidFill>
                  <a:srgbClr val="0D0D0D"/>
                </a:solidFill>
                <a:effectLst/>
                <a:highlight>
                  <a:srgbClr val="FFFFFF"/>
                </a:highlight>
                <a:latin typeface="Söhne"/>
              </a:rPr>
              <a:t> εμπειρία χρήστη.</a:t>
            </a: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12</a:t>
            </a:fld>
            <a:endParaRPr lang="en-US"/>
          </a:p>
        </p:txBody>
      </p:sp>
    </p:spTree>
    <p:extLst>
      <p:ext uri="{BB962C8B-B14F-4D97-AF65-F5344CB8AC3E}">
        <p14:creationId xmlns:p14="http://schemas.microsoft.com/office/powerpoint/2010/main" val="1372656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13</a:t>
            </a:fld>
            <a:endParaRPr lang="en-US"/>
          </a:p>
        </p:txBody>
      </p:sp>
    </p:spTree>
    <p:extLst>
      <p:ext uri="{BB962C8B-B14F-4D97-AF65-F5344CB8AC3E}">
        <p14:creationId xmlns:p14="http://schemas.microsoft.com/office/powerpoint/2010/main" val="1928767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b="0" i="0" dirty="0">
                <a:solidFill>
                  <a:srgbClr val="0D0D0D"/>
                </a:solidFill>
                <a:effectLst/>
                <a:highlight>
                  <a:srgbClr val="FFFFFF"/>
                </a:highlight>
                <a:latin typeface="Söhne"/>
              </a:rPr>
              <a:t>Ta </a:t>
            </a:r>
            <a:r>
              <a:rPr lang="en-US" dirty="0"/>
              <a:t>Private Language Models</a:t>
            </a:r>
            <a:r>
              <a:rPr lang="en-GB" b="0" i="0" dirty="0">
                <a:solidFill>
                  <a:srgbClr val="0D0D0D"/>
                </a:solidFill>
                <a:effectLst/>
                <a:highlight>
                  <a:srgbClr val="FFFFFF"/>
                </a:highlight>
                <a:latin typeface="Söhne"/>
              </a:rPr>
              <a:t> </a:t>
            </a:r>
            <a:r>
              <a:rPr lang="el-GR" b="0" i="0" dirty="0">
                <a:solidFill>
                  <a:srgbClr val="0D0D0D"/>
                </a:solidFill>
                <a:effectLst/>
                <a:highlight>
                  <a:srgbClr val="FFFFFF"/>
                </a:highlight>
                <a:latin typeface="Söhne"/>
              </a:rPr>
              <a:t>είναι αλγόριθμοι που παράγουν κείμενο που μοιάζει με αυτό ενός ανθρώπου. </a:t>
            </a:r>
            <a:endParaRPr lang="en-GB" b="0" i="0" dirty="0">
              <a:solidFill>
                <a:srgbClr val="0D0D0D"/>
              </a:solidFill>
              <a:effectLst/>
              <a:highlight>
                <a:srgbClr val="FFFFFF"/>
              </a:highlight>
              <a:latin typeface="Söhne"/>
            </a:endParaRPr>
          </a:p>
          <a:p>
            <a:pPr algn="l">
              <a:buFont typeface="Arial" panose="020B0604020202020204" pitchFamily="34" charset="0"/>
              <a:buNone/>
            </a:pPr>
            <a:r>
              <a:rPr lang="el-GR" b="0" i="0" dirty="0">
                <a:solidFill>
                  <a:srgbClr val="0D0D0D"/>
                </a:solidFill>
                <a:effectLst/>
                <a:highlight>
                  <a:srgbClr val="FFFFFF"/>
                </a:highlight>
                <a:latin typeface="Söhne"/>
              </a:rPr>
              <a:t>Η επεξεργασία ευαίσθητων δεδομένων καθιστά το απόρρητο </a:t>
            </a:r>
            <a:r>
              <a:rPr lang="en-GB" b="0" i="0" dirty="0" err="1">
                <a:solidFill>
                  <a:srgbClr val="0D0D0D"/>
                </a:solidFill>
                <a:effectLst/>
                <a:highlight>
                  <a:srgbClr val="FFFFFF"/>
                </a:highlight>
                <a:latin typeface="Söhne"/>
              </a:rPr>
              <a:t>megalis</a:t>
            </a:r>
            <a:r>
              <a:rPr lang="el-GR" b="0" i="0" dirty="0">
                <a:solidFill>
                  <a:srgbClr val="0D0D0D"/>
                </a:solidFill>
                <a:effectLst/>
                <a:highlight>
                  <a:srgbClr val="FFFFFF"/>
                </a:highlight>
                <a:latin typeface="Söhne"/>
              </a:rPr>
              <a:t> σημασίας</a:t>
            </a:r>
            <a:endParaRPr lang="en-GB" b="0" i="0" dirty="0">
              <a:solidFill>
                <a:srgbClr val="0D0D0D"/>
              </a:solidFill>
              <a:effectLst/>
              <a:highlight>
                <a:srgbClr val="FFFFFF"/>
              </a:highlight>
              <a:latin typeface="Söhne"/>
            </a:endParaRPr>
          </a:p>
          <a:p>
            <a:pPr algn="l">
              <a:buFont typeface="Arial" panose="020B0604020202020204" pitchFamily="34" charset="0"/>
              <a:buNone/>
            </a:pPr>
            <a:r>
              <a:rPr lang="el-GR" b="0" i="0" dirty="0">
                <a:solidFill>
                  <a:srgbClr val="0D0D0D"/>
                </a:solidFill>
                <a:effectLst/>
                <a:highlight>
                  <a:srgbClr val="FFFFFF"/>
                </a:highlight>
                <a:latin typeface="Söhne"/>
              </a:rPr>
              <a:t>Η σύγκριση μεταξύ εσωτερικών και εξωτερικών μοντέλων γλώσσας επιτρέπει την αξιολόγηση μεταβλητών όπως</a:t>
            </a: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14</a:t>
            </a:fld>
            <a:endParaRPr lang="en-US"/>
          </a:p>
        </p:txBody>
      </p:sp>
    </p:spTree>
    <p:extLst>
      <p:ext uri="{BB962C8B-B14F-4D97-AF65-F5344CB8AC3E}">
        <p14:creationId xmlns:p14="http://schemas.microsoft.com/office/powerpoint/2010/main" val="1408711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15</a:t>
            </a:fld>
            <a:endParaRPr lang="en-US"/>
          </a:p>
        </p:txBody>
      </p:sp>
    </p:spTree>
    <p:extLst>
      <p:ext uri="{BB962C8B-B14F-4D97-AF65-F5344CB8AC3E}">
        <p14:creationId xmlns:p14="http://schemas.microsoft.com/office/powerpoint/2010/main" val="1457577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l-GR" b="0" i="0" dirty="0">
                <a:solidFill>
                  <a:srgbClr val="0D0D0D"/>
                </a:solidFill>
                <a:effectLst/>
                <a:highlight>
                  <a:srgbClr val="FFFFFF"/>
                </a:highlight>
                <a:latin typeface="Söhne"/>
              </a:rPr>
              <a:t>Το DataChain είναι ένα αυτοματοποιημένο σύστημα που διαχειρίζεται λειτουργίες που σχετίζονται με τα δεδομένα από την αρχή έως το τέλος. Επιτυγχάνει αυτό προωθώντας διαδικασίες μόνο του και βελτιστοποιώντας τις ροές εργασίας που σχετίζονται με τα δεδομένα.</a:t>
            </a:r>
            <a:endParaRPr lang="en-GB" b="0" i="0" dirty="0">
              <a:solidFill>
                <a:srgbClr val="0D0D0D"/>
              </a:solidFill>
              <a:effectLst/>
              <a:highlight>
                <a:srgbClr val="FFFFFF"/>
              </a:highlight>
              <a:latin typeface="Söhne"/>
            </a:endParaRPr>
          </a:p>
          <a:p>
            <a:pPr algn="l">
              <a:buFont typeface="Arial" panose="020B0604020202020204" pitchFamily="34" charset="0"/>
              <a:buNone/>
            </a:pPr>
            <a:r>
              <a:rPr lang="el-GR" b="0" i="0" dirty="0">
                <a:solidFill>
                  <a:srgbClr val="0D0D0D"/>
                </a:solidFill>
                <a:effectLst/>
                <a:highlight>
                  <a:srgbClr val="FFFFFF"/>
                </a:highlight>
                <a:latin typeface="Söhne"/>
              </a:rPr>
              <a:t>Το DataChain αυτοματοποιεί τις διαδικασίες δημιουργίας, αναφοράς, παρακολούθησης και απαντήσεων για τα πίνακες ελέγχου ανάλυσης δεδομένων.</a:t>
            </a: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16</a:t>
            </a:fld>
            <a:endParaRPr lang="en-US"/>
          </a:p>
        </p:txBody>
      </p:sp>
    </p:spTree>
    <p:extLst>
      <p:ext uri="{BB962C8B-B14F-4D97-AF65-F5344CB8AC3E}">
        <p14:creationId xmlns:p14="http://schemas.microsoft.com/office/powerpoint/2010/main" val="2023879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17</a:t>
            </a:fld>
            <a:endParaRPr lang="en-US"/>
          </a:p>
        </p:txBody>
      </p:sp>
    </p:spTree>
    <p:extLst>
      <p:ext uri="{BB962C8B-B14F-4D97-AF65-F5344CB8AC3E}">
        <p14:creationId xmlns:p14="http://schemas.microsoft.com/office/powerpoint/2010/main" val="103150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18</a:t>
            </a:fld>
            <a:endParaRPr lang="en-US"/>
          </a:p>
        </p:txBody>
      </p:sp>
    </p:spTree>
    <p:extLst>
      <p:ext uri="{BB962C8B-B14F-4D97-AF65-F5344CB8AC3E}">
        <p14:creationId xmlns:p14="http://schemas.microsoft.com/office/powerpoint/2010/main" val="2646606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19</a:t>
            </a:fld>
            <a:endParaRPr lang="en-US"/>
          </a:p>
        </p:txBody>
      </p:sp>
    </p:spTree>
    <p:extLst>
      <p:ext uri="{BB962C8B-B14F-4D97-AF65-F5344CB8AC3E}">
        <p14:creationId xmlns:p14="http://schemas.microsoft.com/office/powerpoint/2010/main" val="370422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l-GR" b="0" i="0" dirty="0">
                <a:solidFill>
                  <a:srgbClr val="D1D5DB"/>
                </a:solidFill>
                <a:effectLst/>
                <a:latin typeface="Söhne"/>
              </a:rPr>
              <a:t>Στον </a:t>
            </a:r>
            <a:r>
              <a:rPr lang="el-GR" b="0" i="0" dirty="0" err="1">
                <a:solidFill>
                  <a:srgbClr val="D1D5DB"/>
                </a:solidFill>
                <a:effectLst/>
                <a:latin typeface="Söhne"/>
              </a:rPr>
              <a:t>εργασιακο</a:t>
            </a:r>
            <a:r>
              <a:rPr lang="el-GR" b="0" i="0" dirty="0">
                <a:solidFill>
                  <a:srgbClr val="D1D5DB"/>
                </a:solidFill>
                <a:effectLst/>
                <a:latin typeface="Söhne"/>
              </a:rPr>
              <a:t> </a:t>
            </a:r>
            <a:r>
              <a:rPr lang="el-GR" b="0" i="0" dirty="0" err="1">
                <a:solidFill>
                  <a:srgbClr val="D1D5DB"/>
                </a:solidFill>
                <a:effectLst/>
                <a:latin typeface="Söhne"/>
              </a:rPr>
              <a:t>χωρο</a:t>
            </a:r>
            <a:r>
              <a:rPr lang="el-GR" b="0" i="0" dirty="0">
                <a:solidFill>
                  <a:srgbClr val="D1D5DB"/>
                </a:solidFill>
                <a:effectLst/>
                <a:latin typeface="Söhne"/>
              </a:rPr>
              <a:t> του </a:t>
            </a:r>
            <a:r>
              <a:rPr lang="el-GR" b="0" i="0" dirty="0" err="1">
                <a:solidFill>
                  <a:srgbClr val="D1D5DB"/>
                </a:solidFill>
                <a:effectLst/>
                <a:latin typeface="Söhne"/>
              </a:rPr>
              <a:t>σημερα</a:t>
            </a:r>
            <a:r>
              <a:rPr lang="el-GR" b="0" i="0" dirty="0">
                <a:solidFill>
                  <a:srgbClr val="D1D5DB"/>
                </a:solidFill>
                <a:effectLst/>
                <a:latin typeface="Söhne"/>
              </a:rPr>
              <a:t> τα </a:t>
            </a:r>
            <a:r>
              <a:rPr lang="el-GR" b="0" i="0" dirty="0" err="1">
                <a:solidFill>
                  <a:srgbClr val="D1D5DB"/>
                </a:solidFill>
                <a:effectLst/>
                <a:latin typeface="Söhne"/>
              </a:rPr>
              <a:t>δεδομενα</a:t>
            </a:r>
            <a:r>
              <a:rPr lang="el-GR" b="0" i="0" dirty="0">
                <a:solidFill>
                  <a:srgbClr val="D1D5DB"/>
                </a:solidFill>
                <a:effectLst/>
                <a:latin typeface="Söhne"/>
              </a:rPr>
              <a:t> είναι </a:t>
            </a:r>
            <a:r>
              <a:rPr lang="el-GR" b="0" i="0" dirty="0" err="1">
                <a:solidFill>
                  <a:srgbClr val="D1D5DB"/>
                </a:solidFill>
                <a:effectLst/>
                <a:latin typeface="Söhne"/>
              </a:rPr>
              <a:t>σημαντικα</a:t>
            </a:r>
            <a:r>
              <a:rPr lang="el-GR" b="0" i="0" dirty="0">
                <a:solidFill>
                  <a:srgbClr val="D1D5DB"/>
                </a:solidFill>
                <a:effectLst/>
                <a:latin typeface="Söhne"/>
              </a:rPr>
              <a:t> </a:t>
            </a:r>
            <a:r>
              <a:rPr lang="el-GR" b="0" i="0" dirty="0" err="1">
                <a:solidFill>
                  <a:srgbClr val="D1D5DB"/>
                </a:solidFill>
                <a:effectLst/>
                <a:latin typeface="Söhne"/>
              </a:rPr>
              <a:t>αλλα</a:t>
            </a:r>
            <a:r>
              <a:rPr lang="el-GR" b="0" i="0" dirty="0">
                <a:solidFill>
                  <a:srgbClr val="D1D5DB"/>
                </a:solidFill>
                <a:effectLst/>
                <a:latin typeface="Söhne"/>
              </a:rPr>
              <a:t> το να τα </a:t>
            </a:r>
            <a:r>
              <a:rPr lang="el-GR" b="0" i="0" dirty="0" err="1">
                <a:solidFill>
                  <a:srgbClr val="D1D5DB"/>
                </a:solidFill>
                <a:effectLst/>
                <a:latin typeface="Söhne"/>
              </a:rPr>
              <a:t>μετατρεψουμε</a:t>
            </a:r>
            <a:r>
              <a:rPr lang="el-GR" b="0" i="0" dirty="0">
                <a:solidFill>
                  <a:srgbClr val="D1D5DB"/>
                </a:solidFill>
                <a:effectLst/>
                <a:latin typeface="Söhne"/>
              </a:rPr>
              <a:t> σε </a:t>
            </a:r>
            <a:r>
              <a:rPr lang="el-GR" b="0" i="0" dirty="0" err="1">
                <a:solidFill>
                  <a:srgbClr val="D1D5DB"/>
                </a:solidFill>
                <a:effectLst/>
                <a:latin typeface="Söhne"/>
              </a:rPr>
              <a:t>πληροφοριες</a:t>
            </a:r>
            <a:r>
              <a:rPr lang="el-GR" b="0" i="0" dirty="0">
                <a:solidFill>
                  <a:srgbClr val="D1D5DB"/>
                </a:solidFill>
                <a:effectLst/>
                <a:latin typeface="Söhne"/>
              </a:rPr>
              <a:t> είναι </a:t>
            </a:r>
            <a:r>
              <a:rPr lang="el-GR" b="0" i="0" dirty="0" err="1">
                <a:solidFill>
                  <a:srgbClr val="D1D5DB"/>
                </a:solidFill>
                <a:effectLst/>
                <a:latin typeface="Söhne"/>
              </a:rPr>
              <a:t>δυσκολο</a:t>
            </a:r>
            <a:endParaRPr lang="el-GR" b="0" i="0" dirty="0">
              <a:solidFill>
                <a:srgbClr val="D1D5DB"/>
              </a:solidFill>
              <a:effectLst/>
              <a:latin typeface="Söhne"/>
            </a:endParaRPr>
          </a:p>
          <a:p>
            <a:pPr algn="l">
              <a:buFont typeface="Arial" panose="020B0604020202020204" pitchFamily="34" charset="0"/>
              <a:buNone/>
            </a:pPr>
            <a:r>
              <a:rPr lang="el-GR" b="0" i="0" dirty="0">
                <a:solidFill>
                  <a:srgbClr val="D1D5DB"/>
                </a:solidFill>
                <a:effectLst/>
                <a:latin typeface="Söhne"/>
              </a:rPr>
              <a:t>Σε μια </a:t>
            </a:r>
            <a:r>
              <a:rPr lang="el-GR" b="0" i="0" dirty="0" err="1">
                <a:solidFill>
                  <a:srgbClr val="D1D5DB"/>
                </a:solidFill>
                <a:effectLst/>
                <a:latin typeface="Söhne"/>
              </a:rPr>
              <a:t>προσπαθεια</a:t>
            </a:r>
            <a:r>
              <a:rPr lang="el-GR" b="0" i="0" dirty="0">
                <a:solidFill>
                  <a:srgbClr val="D1D5DB"/>
                </a:solidFill>
                <a:effectLst/>
                <a:latin typeface="Söhne"/>
              </a:rPr>
              <a:t> από τους </a:t>
            </a:r>
            <a:r>
              <a:rPr lang="el-GR" b="0" i="0" dirty="0" err="1">
                <a:solidFill>
                  <a:srgbClr val="D1D5DB"/>
                </a:solidFill>
                <a:effectLst/>
                <a:latin typeface="Söhne"/>
              </a:rPr>
              <a:t>μελετητες</a:t>
            </a:r>
            <a:r>
              <a:rPr lang="el-GR" b="0" i="0" dirty="0">
                <a:solidFill>
                  <a:srgbClr val="D1D5DB"/>
                </a:solidFill>
                <a:effectLst/>
                <a:latin typeface="Söhne"/>
              </a:rPr>
              <a:t> να βρουν </a:t>
            </a:r>
            <a:r>
              <a:rPr lang="el-GR" b="0" i="0" dirty="0" err="1">
                <a:solidFill>
                  <a:srgbClr val="D1D5DB"/>
                </a:solidFill>
                <a:effectLst/>
                <a:latin typeface="Söhne"/>
              </a:rPr>
              <a:t>λυσεις</a:t>
            </a:r>
            <a:r>
              <a:rPr lang="el-GR" b="0" i="0" dirty="0">
                <a:solidFill>
                  <a:srgbClr val="D1D5DB"/>
                </a:solidFill>
                <a:effectLst/>
                <a:latin typeface="Söhne"/>
              </a:rPr>
              <a:t> σε αυτό το </a:t>
            </a:r>
            <a:r>
              <a:rPr lang="el-GR" b="0" i="0" dirty="0" err="1">
                <a:solidFill>
                  <a:srgbClr val="D1D5DB"/>
                </a:solidFill>
                <a:effectLst/>
                <a:latin typeface="Söhne"/>
              </a:rPr>
              <a:t>προβλημα</a:t>
            </a:r>
            <a:r>
              <a:rPr lang="el-GR" b="0" i="0" dirty="0">
                <a:solidFill>
                  <a:srgbClr val="D1D5DB"/>
                </a:solidFill>
                <a:effectLst/>
                <a:latin typeface="Söhne"/>
              </a:rPr>
              <a:t> συζητιέται η </a:t>
            </a:r>
            <a:r>
              <a:rPr lang="el-GR" b="0" i="0" dirty="0" err="1">
                <a:solidFill>
                  <a:srgbClr val="D1D5DB"/>
                </a:solidFill>
                <a:effectLst/>
                <a:latin typeface="Söhne"/>
              </a:rPr>
              <a:t>ιδεα</a:t>
            </a:r>
            <a:r>
              <a:rPr lang="el-GR" b="0" i="0" dirty="0">
                <a:solidFill>
                  <a:srgbClr val="D1D5DB"/>
                </a:solidFill>
                <a:effectLst/>
                <a:latin typeface="Söhne"/>
              </a:rPr>
              <a:t> του να </a:t>
            </a:r>
            <a:r>
              <a:rPr lang="el-GR" b="0" i="0" dirty="0" err="1">
                <a:solidFill>
                  <a:srgbClr val="D1D5DB"/>
                </a:solidFill>
                <a:effectLst/>
                <a:latin typeface="Söhne"/>
              </a:rPr>
              <a:t>μετατρεψουμε</a:t>
            </a:r>
            <a:r>
              <a:rPr lang="el-GR" b="0" i="0" dirty="0">
                <a:solidFill>
                  <a:srgbClr val="D1D5DB"/>
                </a:solidFill>
                <a:effectLst/>
                <a:latin typeface="Söhne"/>
              </a:rPr>
              <a:t> </a:t>
            </a:r>
            <a:r>
              <a:rPr lang="en-US" sz="1200" b="0" i="0" dirty="0">
                <a:solidFill>
                  <a:srgbClr val="0D0D0D"/>
                </a:solidFill>
                <a:effectLst/>
                <a:highlight>
                  <a:srgbClr val="FFFFFF"/>
                </a:highlight>
                <a:latin typeface="Söhne"/>
              </a:rPr>
              <a:t>databases</a:t>
            </a:r>
            <a:r>
              <a:rPr lang="el-GR" sz="1200" b="0" i="0" dirty="0">
                <a:solidFill>
                  <a:srgbClr val="0D0D0D"/>
                </a:solidFill>
                <a:effectLst/>
                <a:highlight>
                  <a:srgbClr val="FFFFFF"/>
                </a:highlight>
                <a:latin typeface="Söhne"/>
              </a:rPr>
              <a:t> σε </a:t>
            </a:r>
            <a:r>
              <a:rPr lang="en-US" sz="1200" b="0" i="0" dirty="0">
                <a:solidFill>
                  <a:srgbClr val="0D0D0D"/>
                </a:solidFill>
                <a:effectLst/>
                <a:highlight>
                  <a:srgbClr val="FFFFFF"/>
                </a:highlight>
                <a:latin typeface="Söhne"/>
              </a:rPr>
              <a:t>generative AI</a:t>
            </a:r>
            <a:endParaRPr lang="el-GR" sz="1200" b="0" i="0" dirty="0">
              <a:solidFill>
                <a:srgbClr val="0D0D0D"/>
              </a:solidFill>
              <a:effectLst/>
              <a:highlight>
                <a:srgbClr val="FFFFFF"/>
              </a:highlight>
              <a:latin typeface="Söhne"/>
            </a:endParaRPr>
          </a:p>
          <a:p>
            <a:pPr algn="l">
              <a:buFont typeface="Arial" panose="020B0604020202020204" pitchFamily="34" charset="0"/>
              <a:buNone/>
            </a:pPr>
            <a:r>
              <a:rPr lang="el-GR" sz="1200" b="0" i="0" dirty="0">
                <a:solidFill>
                  <a:srgbClr val="0D0D0D"/>
                </a:solidFill>
                <a:effectLst/>
                <a:highlight>
                  <a:srgbClr val="FFFFFF"/>
                </a:highlight>
                <a:latin typeface="Söhne"/>
              </a:rPr>
              <a:t>Στο </a:t>
            </a:r>
            <a:r>
              <a:rPr lang="en-US" sz="1200" b="0" i="0" dirty="0">
                <a:solidFill>
                  <a:srgbClr val="0D0D0D"/>
                </a:solidFill>
                <a:effectLst/>
                <a:highlight>
                  <a:srgbClr val="FFFFFF"/>
                </a:highlight>
                <a:latin typeface="Söhne"/>
              </a:rPr>
              <a:t>paper</a:t>
            </a:r>
            <a:r>
              <a:rPr lang="el-GR" sz="1200" b="0" i="0" dirty="0">
                <a:solidFill>
                  <a:srgbClr val="0D0D0D"/>
                </a:solidFill>
                <a:effectLst/>
                <a:highlight>
                  <a:srgbClr val="FFFFFF"/>
                </a:highlight>
                <a:latin typeface="Söhne"/>
              </a:rPr>
              <a:t> </a:t>
            </a:r>
            <a:r>
              <a:rPr lang="el-GR" sz="1200" b="0" i="0" dirty="0" err="1">
                <a:solidFill>
                  <a:srgbClr val="0D0D0D"/>
                </a:solidFill>
                <a:effectLst/>
                <a:highlight>
                  <a:srgbClr val="FFFFFF"/>
                </a:highlight>
                <a:latin typeface="Söhne"/>
              </a:rPr>
              <a:t>θιγονται</a:t>
            </a:r>
            <a:r>
              <a:rPr lang="el-GR" sz="1200" b="0" i="0" dirty="0">
                <a:solidFill>
                  <a:srgbClr val="0D0D0D"/>
                </a:solidFill>
                <a:effectLst/>
                <a:highlight>
                  <a:srgbClr val="FFFFFF"/>
                </a:highlight>
                <a:latin typeface="Söhne"/>
              </a:rPr>
              <a:t> </a:t>
            </a:r>
            <a:r>
              <a:rPr lang="el-GR" sz="1200" b="0" i="0" dirty="0" err="1">
                <a:solidFill>
                  <a:srgbClr val="0D0D0D"/>
                </a:solidFill>
                <a:effectLst/>
                <a:highlight>
                  <a:srgbClr val="FFFFFF"/>
                </a:highlight>
                <a:latin typeface="Söhne"/>
              </a:rPr>
              <a:t>πολλα</a:t>
            </a:r>
            <a:r>
              <a:rPr lang="el-GR" sz="1200" b="0" i="0" dirty="0">
                <a:solidFill>
                  <a:srgbClr val="0D0D0D"/>
                </a:solidFill>
                <a:effectLst/>
                <a:highlight>
                  <a:srgbClr val="FFFFFF"/>
                </a:highlight>
                <a:latin typeface="Söhne"/>
              </a:rPr>
              <a:t> από τα </a:t>
            </a:r>
            <a:r>
              <a:rPr lang="el-GR" sz="1200" b="0" i="0" dirty="0" err="1">
                <a:solidFill>
                  <a:srgbClr val="0D0D0D"/>
                </a:solidFill>
                <a:effectLst/>
                <a:highlight>
                  <a:srgbClr val="FFFFFF"/>
                </a:highlight>
                <a:latin typeface="Söhne"/>
              </a:rPr>
              <a:t>προβληματα</a:t>
            </a:r>
            <a:r>
              <a:rPr lang="el-GR" sz="1200" b="0" i="0" dirty="0">
                <a:solidFill>
                  <a:srgbClr val="0D0D0D"/>
                </a:solidFill>
                <a:effectLst/>
                <a:highlight>
                  <a:srgbClr val="FFFFFF"/>
                </a:highlight>
                <a:latin typeface="Söhne"/>
              </a:rPr>
              <a:t> και οι </a:t>
            </a:r>
            <a:r>
              <a:rPr lang="el-GR" sz="1200" b="0" i="0" dirty="0" err="1">
                <a:solidFill>
                  <a:srgbClr val="0D0D0D"/>
                </a:solidFill>
                <a:effectLst/>
                <a:highlight>
                  <a:srgbClr val="FFFFFF"/>
                </a:highlight>
                <a:latin typeface="Söhne"/>
              </a:rPr>
              <a:t>συγγραφεις</a:t>
            </a:r>
            <a:r>
              <a:rPr lang="el-GR" sz="1200" b="0" i="0" dirty="0">
                <a:solidFill>
                  <a:srgbClr val="0D0D0D"/>
                </a:solidFill>
                <a:effectLst/>
                <a:highlight>
                  <a:srgbClr val="FFFFFF"/>
                </a:highlight>
                <a:latin typeface="Söhne"/>
              </a:rPr>
              <a:t> </a:t>
            </a:r>
            <a:r>
              <a:rPr lang="el-GR" sz="1200" b="0" i="0" dirty="0" err="1">
                <a:solidFill>
                  <a:srgbClr val="0D0D0D"/>
                </a:solidFill>
                <a:effectLst/>
                <a:highlight>
                  <a:srgbClr val="FFFFFF"/>
                </a:highlight>
                <a:latin typeface="Söhne"/>
              </a:rPr>
              <a:t>εισηγουνται</a:t>
            </a:r>
            <a:r>
              <a:rPr lang="el-GR" sz="1200" b="0" i="0" dirty="0">
                <a:solidFill>
                  <a:srgbClr val="0D0D0D"/>
                </a:solidFill>
                <a:effectLst/>
                <a:highlight>
                  <a:srgbClr val="FFFFFF"/>
                </a:highlight>
                <a:latin typeface="Söhne"/>
              </a:rPr>
              <a:t> </a:t>
            </a:r>
            <a:r>
              <a:rPr lang="el-GR" sz="1200" b="0" i="0" dirty="0" err="1">
                <a:solidFill>
                  <a:srgbClr val="0D0D0D"/>
                </a:solidFill>
                <a:effectLst/>
                <a:highlight>
                  <a:srgbClr val="FFFFFF"/>
                </a:highlight>
                <a:latin typeface="Söhne"/>
              </a:rPr>
              <a:t>τροπους</a:t>
            </a:r>
            <a:r>
              <a:rPr lang="el-GR" sz="1200" b="0" i="0" dirty="0">
                <a:solidFill>
                  <a:srgbClr val="0D0D0D"/>
                </a:solidFill>
                <a:effectLst/>
                <a:highlight>
                  <a:srgbClr val="FFFFFF"/>
                </a:highlight>
                <a:latin typeface="Söhne"/>
              </a:rPr>
              <a:t> να </a:t>
            </a:r>
            <a:r>
              <a:rPr lang="el-GR" sz="1200" b="0" i="0" dirty="0" err="1">
                <a:solidFill>
                  <a:srgbClr val="0D0D0D"/>
                </a:solidFill>
                <a:effectLst/>
                <a:highlight>
                  <a:srgbClr val="FFFFFF"/>
                </a:highlight>
                <a:latin typeface="Söhne"/>
              </a:rPr>
              <a:t>λυθουν</a:t>
            </a:r>
            <a:r>
              <a:rPr lang="el-GR" sz="1200" b="0" i="0" dirty="0">
                <a:solidFill>
                  <a:srgbClr val="0D0D0D"/>
                </a:solidFill>
                <a:effectLst/>
                <a:highlight>
                  <a:srgbClr val="FFFFFF"/>
                </a:highlight>
                <a:latin typeface="Söhne"/>
              </a:rPr>
              <a:t> με την </a:t>
            </a:r>
            <a:r>
              <a:rPr lang="el-GR" sz="1200" b="0" i="0" dirty="0" err="1">
                <a:solidFill>
                  <a:srgbClr val="0D0D0D"/>
                </a:solidFill>
                <a:effectLst/>
                <a:highlight>
                  <a:srgbClr val="FFFFFF"/>
                </a:highlight>
                <a:latin typeface="Söhne"/>
              </a:rPr>
              <a:t>βοηθεια</a:t>
            </a:r>
            <a:r>
              <a:rPr lang="el-GR" sz="1200" b="0" i="0" dirty="0">
                <a:solidFill>
                  <a:srgbClr val="0D0D0D"/>
                </a:solidFill>
                <a:effectLst/>
                <a:highlight>
                  <a:srgbClr val="FFFFFF"/>
                </a:highlight>
                <a:latin typeface="Söhne"/>
              </a:rPr>
              <a:t> των </a:t>
            </a:r>
            <a:r>
              <a:rPr lang="en-US" sz="1200" b="0" i="0" dirty="0">
                <a:solidFill>
                  <a:srgbClr val="0D0D0D"/>
                </a:solidFill>
                <a:effectLst/>
                <a:highlight>
                  <a:srgbClr val="FFFFFF"/>
                </a:highlight>
                <a:latin typeface="Söhne"/>
              </a:rPr>
              <a:t>generative big data models</a:t>
            </a:r>
            <a:endParaRPr lang="el-GR" sz="1200" b="0" i="0" dirty="0">
              <a:solidFill>
                <a:srgbClr val="0D0D0D"/>
              </a:solidFill>
              <a:effectLst/>
              <a:highlight>
                <a:srgbClr val="FFFFFF"/>
              </a:highlight>
              <a:latin typeface="Söhne"/>
            </a:endParaRPr>
          </a:p>
          <a:p>
            <a:pPr algn="l">
              <a:buFont typeface="Arial" panose="020B0604020202020204" pitchFamily="34" charset="0"/>
              <a:buNone/>
            </a:pPr>
            <a:r>
              <a:rPr lang="el-GR" sz="1200" b="0" i="0" dirty="0">
                <a:solidFill>
                  <a:srgbClr val="0D0D0D"/>
                </a:solidFill>
                <a:effectLst/>
                <a:highlight>
                  <a:srgbClr val="FFFFFF"/>
                </a:highlight>
                <a:latin typeface="Söhne"/>
              </a:rPr>
              <a:t>Το </a:t>
            </a:r>
            <a:r>
              <a:rPr lang="en-US" sz="1200" b="0" i="0" dirty="0">
                <a:solidFill>
                  <a:srgbClr val="0D0D0D"/>
                </a:solidFill>
                <a:effectLst/>
                <a:highlight>
                  <a:srgbClr val="FFFFFF"/>
                </a:highlight>
                <a:latin typeface="Söhne"/>
              </a:rPr>
              <a:t>GOD machine </a:t>
            </a:r>
            <a:r>
              <a:rPr lang="el-GR" sz="1200" b="0" i="0" dirty="0">
                <a:solidFill>
                  <a:srgbClr val="0D0D0D"/>
                </a:solidFill>
                <a:effectLst/>
                <a:highlight>
                  <a:srgbClr val="FFFFFF"/>
                </a:highlight>
                <a:latin typeface="Söhne"/>
              </a:rPr>
              <a:t>είναι ένα </a:t>
            </a:r>
            <a:r>
              <a:rPr lang="el-GR" sz="1200" b="0" i="0" dirty="0" err="1">
                <a:solidFill>
                  <a:srgbClr val="0D0D0D"/>
                </a:solidFill>
                <a:effectLst/>
                <a:highlight>
                  <a:srgbClr val="FFFFFF"/>
                </a:highlight>
                <a:latin typeface="Söhne"/>
              </a:rPr>
              <a:t>συστημα</a:t>
            </a:r>
            <a:r>
              <a:rPr lang="el-GR" sz="1200" b="0" i="0" dirty="0">
                <a:solidFill>
                  <a:srgbClr val="0D0D0D"/>
                </a:solidFill>
                <a:effectLst/>
                <a:highlight>
                  <a:srgbClr val="FFFFFF"/>
                </a:highlight>
                <a:latin typeface="Söhne"/>
              </a:rPr>
              <a:t> που </a:t>
            </a:r>
            <a:r>
              <a:rPr lang="el-GR" sz="1200" b="0" i="0" dirty="0" err="1">
                <a:solidFill>
                  <a:srgbClr val="0D0D0D"/>
                </a:solidFill>
                <a:effectLst/>
                <a:highlight>
                  <a:srgbClr val="FFFFFF"/>
                </a:highlight>
                <a:latin typeface="Söhne"/>
              </a:rPr>
              <a:t>δημιουργησαν</a:t>
            </a:r>
            <a:r>
              <a:rPr lang="el-GR" sz="1200" b="0" i="0" dirty="0">
                <a:solidFill>
                  <a:srgbClr val="0D0D0D"/>
                </a:solidFill>
                <a:effectLst/>
                <a:highlight>
                  <a:srgbClr val="FFFFFF"/>
                </a:highlight>
                <a:latin typeface="Söhne"/>
              </a:rPr>
              <a:t> και </a:t>
            </a:r>
            <a:r>
              <a:rPr lang="el-GR" sz="1200" b="0" i="0" dirty="0" err="1">
                <a:solidFill>
                  <a:srgbClr val="0D0D0D"/>
                </a:solidFill>
                <a:effectLst/>
                <a:highlight>
                  <a:srgbClr val="FFFFFF"/>
                </a:highlight>
                <a:latin typeface="Söhne"/>
              </a:rPr>
              <a:t>παρουσιαζουν</a:t>
            </a:r>
            <a:r>
              <a:rPr lang="el-GR" sz="1200" b="0" i="0" dirty="0">
                <a:solidFill>
                  <a:srgbClr val="0D0D0D"/>
                </a:solidFill>
                <a:effectLst/>
                <a:highlight>
                  <a:srgbClr val="FFFFFF"/>
                </a:highlight>
                <a:latin typeface="Söhne"/>
              </a:rPr>
              <a:t> σε αυτό το </a:t>
            </a:r>
            <a:r>
              <a:rPr lang="en-US" sz="1200" b="0" i="0" dirty="0">
                <a:solidFill>
                  <a:srgbClr val="0D0D0D"/>
                </a:solidFill>
                <a:effectLst/>
                <a:highlight>
                  <a:srgbClr val="FFFFFF"/>
                </a:highlight>
                <a:latin typeface="Söhne"/>
              </a:rPr>
              <a:t>paper</a:t>
            </a:r>
            <a:r>
              <a:rPr lang="el-GR" sz="1200" b="0" i="0" dirty="0">
                <a:solidFill>
                  <a:srgbClr val="0D0D0D"/>
                </a:solidFill>
                <a:effectLst/>
                <a:highlight>
                  <a:srgbClr val="FFFFFF"/>
                </a:highlight>
                <a:latin typeface="Söhne"/>
              </a:rPr>
              <a:t>.</a:t>
            </a: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a:t>
            </a:fld>
            <a:endParaRPr lang="en-US"/>
          </a:p>
        </p:txBody>
      </p:sp>
    </p:spTree>
    <p:extLst>
      <p:ext uri="{BB962C8B-B14F-4D97-AF65-F5344CB8AC3E}">
        <p14:creationId xmlns:p14="http://schemas.microsoft.com/office/powerpoint/2010/main" val="2964448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20</a:t>
            </a:fld>
            <a:endParaRPr lang="en-US"/>
          </a:p>
        </p:txBody>
      </p:sp>
    </p:spTree>
    <p:extLst>
      <p:ext uri="{BB962C8B-B14F-4D97-AF65-F5344CB8AC3E}">
        <p14:creationId xmlns:p14="http://schemas.microsoft.com/office/powerpoint/2010/main" val="3601916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21</a:t>
            </a:fld>
            <a:endParaRPr lang="en-US"/>
          </a:p>
        </p:txBody>
      </p:sp>
    </p:spTree>
    <p:extLst>
      <p:ext uri="{BB962C8B-B14F-4D97-AF65-F5344CB8AC3E}">
        <p14:creationId xmlns:p14="http://schemas.microsoft.com/office/powerpoint/2010/main" val="2721728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22</a:t>
            </a:fld>
            <a:endParaRPr lang="en-US"/>
          </a:p>
        </p:txBody>
      </p:sp>
    </p:spTree>
    <p:extLst>
      <p:ext uri="{BB962C8B-B14F-4D97-AF65-F5344CB8AC3E}">
        <p14:creationId xmlns:p14="http://schemas.microsoft.com/office/powerpoint/2010/main" val="480605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23</a:t>
            </a:fld>
            <a:endParaRPr lang="en-US"/>
          </a:p>
        </p:txBody>
      </p:sp>
    </p:spTree>
    <p:extLst>
      <p:ext uri="{BB962C8B-B14F-4D97-AF65-F5344CB8AC3E}">
        <p14:creationId xmlns:p14="http://schemas.microsoft.com/office/powerpoint/2010/main" val="6905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l-GR" b="0" i="0" dirty="0">
                <a:solidFill>
                  <a:srgbClr val="D1D5DB"/>
                </a:solidFill>
                <a:effectLst/>
                <a:latin typeface="Söhne"/>
              </a:rPr>
              <a:t>Θα πω </a:t>
            </a:r>
            <a:r>
              <a:rPr lang="el-GR" b="0" i="0" dirty="0" err="1">
                <a:solidFill>
                  <a:srgbClr val="D1D5DB"/>
                </a:solidFill>
                <a:effectLst/>
                <a:latin typeface="Söhne"/>
              </a:rPr>
              <a:t>λιγα</a:t>
            </a:r>
            <a:r>
              <a:rPr lang="el-GR" b="0" i="0" dirty="0">
                <a:solidFill>
                  <a:srgbClr val="D1D5DB"/>
                </a:solidFill>
                <a:effectLst/>
                <a:latin typeface="Söhne"/>
              </a:rPr>
              <a:t> </a:t>
            </a:r>
            <a:r>
              <a:rPr lang="el-GR" b="0" i="0" dirty="0" err="1">
                <a:solidFill>
                  <a:srgbClr val="D1D5DB"/>
                </a:solidFill>
                <a:effectLst/>
                <a:latin typeface="Söhne"/>
              </a:rPr>
              <a:t>λογια</a:t>
            </a:r>
            <a:r>
              <a:rPr lang="el-GR" b="0" i="0" dirty="0">
                <a:solidFill>
                  <a:srgbClr val="D1D5DB"/>
                </a:solidFill>
                <a:effectLst/>
                <a:latin typeface="Söhne"/>
              </a:rPr>
              <a:t> για το τι είναι το </a:t>
            </a:r>
            <a:r>
              <a:rPr lang="en-US" dirty="0"/>
              <a:t>Generative AI</a:t>
            </a:r>
            <a:r>
              <a:rPr lang="el-GR" dirty="0"/>
              <a:t> </a:t>
            </a:r>
          </a:p>
          <a:p>
            <a:pPr algn="l">
              <a:buFont typeface="Arial" panose="020B0604020202020204" pitchFamily="34" charset="0"/>
              <a:buNone/>
            </a:pPr>
            <a:r>
              <a:rPr lang="el-GR" b="0" i="0" dirty="0">
                <a:solidFill>
                  <a:srgbClr val="D1D5DB"/>
                </a:solidFill>
                <a:effectLst/>
                <a:latin typeface="Söhne"/>
              </a:rPr>
              <a:t>Το </a:t>
            </a:r>
            <a:r>
              <a:rPr lang="en-US" dirty="0"/>
              <a:t>Generative AI</a:t>
            </a:r>
            <a:r>
              <a:rPr lang="el-GR" dirty="0"/>
              <a:t> είναι ένα </a:t>
            </a:r>
            <a:r>
              <a:rPr lang="en-US" sz="1200" dirty="0">
                <a:solidFill>
                  <a:srgbClr val="0D0D0D"/>
                </a:solidFill>
                <a:highlight>
                  <a:srgbClr val="FFFFFF"/>
                </a:highlight>
                <a:latin typeface="Söhne"/>
              </a:rPr>
              <a:t>subset </a:t>
            </a:r>
            <a:r>
              <a:rPr lang="el-GR" sz="1200" dirty="0">
                <a:solidFill>
                  <a:srgbClr val="0D0D0D"/>
                </a:solidFill>
                <a:highlight>
                  <a:srgbClr val="FFFFFF"/>
                </a:highlight>
                <a:latin typeface="Söhne"/>
              </a:rPr>
              <a:t>από </a:t>
            </a:r>
            <a:r>
              <a:rPr lang="el-GR" sz="1200" dirty="0" err="1">
                <a:solidFill>
                  <a:srgbClr val="0D0D0D"/>
                </a:solidFill>
                <a:highlight>
                  <a:srgbClr val="FFFFFF"/>
                </a:highlight>
                <a:latin typeface="Söhne"/>
              </a:rPr>
              <a:t>προσεγγισεις</a:t>
            </a:r>
            <a:r>
              <a:rPr lang="el-GR" sz="1200" dirty="0">
                <a:solidFill>
                  <a:srgbClr val="0D0D0D"/>
                </a:solidFill>
                <a:highlight>
                  <a:srgbClr val="FFFFFF"/>
                </a:highlight>
                <a:latin typeface="Söhne"/>
              </a:rPr>
              <a:t> του </a:t>
            </a:r>
            <a:r>
              <a:rPr lang="en-US" dirty="0"/>
              <a:t>AI</a:t>
            </a:r>
            <a:r>
              <a:rPr lang="el-GR" dirty="0"/>
              <a:t> που </a:t>
            </a:r>
            <a:r>
              <a:rPr lang="el-GR" dirty="0" err="1"/>
              <a:t>επιτρεπουν</a:t>
            </a:r>
            <a:r>
              <a:rPr lang="el-GR" dirty="0"/>
              <a:t> σε </a:t>
            </a:r>
            <a:r>
              <a:rPr lang="el-GR" dirty="0" err="1"/>
              <a:t>συστηματα</a:t>
            </a:r>
            <a:r>
              <a:rPr lang="el-GR" dirty="0"/>
              <a:t> να </a:t>
            </a:r>
            <a:r>
              <a:rPr lang="el-GR" dirty="0" err="1"/>
              <a:t>δημιουργησουν</a:t>
            </a:r>
            <a:r>
              <a:rPr lang="el-GR" dirty="0"/>
              <a:t> </a:t>
            </a:r>
            <a:r>
              <a:rPr lang="el-GR" dirty="0" err="1"/>
              <a:t>νεα</a:t>
            </a:r>
            <a:r>
              <a:rPr lang="el-GR" dirty="0"/>
              <a:t> </a:t>
            </a:r>
            <a:r>
              <a:rPr lang="el-GR" dirty="0" err="1"/>
              <a:t>δεδομενα</a:t>
            </a:r>
            <a:r>
              <a:rPr lang="el-GR" dirty="0"/>
              <a:t> που τα </a:t>
            </a:r>
            <a:r>
              <a:rPr lang="el-GR" dirty="0" err="1"/>
              <a:t>παιρνουν</a:t>
            </a:r>
            <a:r>
              <a:rPr lang="el-GR" dirty="0"/>
              <a:t> </a:t>
            </a:r>
            <a:r>
              <a:rPr lang="el-GR" dirty="0" err="1"/>
              <a:t>βασικα</a:t>
            </a:r>
            <a:r>
              <a:rPr lang="el-GR" dirty="0"/>
              <a:t> από άλλες </a:t>
            </a:r>
            <a:r>
              <a:rPr lang="el-GR" dirty="0" err="1"/>
              <a:t>πηγες</a:t>
            </a:r>
            <a:r>
              <a:rPr lang="el-GR" dirty="0"/>
              <a:t>.</a:t>
            </a:r>
          </a:p>
          <a:p>
            <a:pPr algn="l">
              <a:buFont typeface="Arial" panose="020B0604020202020204" pitchFamily="34" charset="0"/>
              <a:buNone/>
            </a:pPr>
            <a:r>
              <a:rPr lang="el-GR" b="0" i="0" dirty="0" err="1">
                <a:solidFill>
                  <a:srgbClr val="D1D5DB"/>
                </a:solidFill>
                <a:effectLst/>
                <a:latin typeface="Söhne"/>
              </a:rPr>
              <a:t>Μεγαλα</a:t>
            </a:r>
            <a:r>
              <a:rPr lang="el-GR" b="0" i="0" dirty="0">
                <a:solidFill>
                  <a:srgbClr val="D1D5DB"/>
                </a:solidFill>
                <a:effectLst/>
                <a:latin typeface="Söhne"/>
              </a:rPr>
              <a:t> </a:t>
            </a:r>
            <a:r>
              <a:rPr lang="en-US" sz="1200" dirty="0">
                <a:solidFill>
                  <a:srgbClr val="0D0D0D"/>
                </a:solidFill>
                <a:highlight>
                  <a:srgbClr val="FFFFFF"/>
                </a:highlight>
                <a:latin typeface="Söhne"/>
              </a:rPr>
              <a:t>datasets</a:t>
            </a:r>
            <a:r>
              <a:rPr lang="en-GB" sz="1200" dirty="0">
                <a:solidFill>
                  <a:srgbClr val="0D0D0D"/>
                </a:solidFill>
                <a:highlight>
                  <a:srgbClr val="FFFFFF"/>
                </a:highlight>
                <a:latin typeface="Söhne"/>
              </a:rPr>
              <a:t> </a:t>
            </a:r>
            <a:r>
              <a:rPr lang="el-GR" sz="1200" dirty="0" err="1">
                <a:solidFill>
                  <a:srgbClr val="0D0D0D"/>
                </a:solidFill>
                <a:highlight>
                  <a:srgbClr val="FFFFFF"/>
                </a:highlight>
                <a:latin typeface="Söhne"/>
              </a:rPr>
              <a:t>μπορουν</a:t>
            </a:r>
            <a:r>
              <a:rPr lang="el-GR" sz="1200" dirty="0">
                <a:solidFill>
                  <a:srgbClr val="0D0D0D"/>
                </a:solidFill>
                <a:highlight>
                  <a:srgbClr val="FFFFFF"/>
                </a:highlight>
                <a:latin typeface="Söhne"/>
              </a:rPr>
              <a:t> να </a:t>
            </a:r>
            <a:r>
              <a:rPr lang="el-GR" sz="1200" dirty="0" err="1">
                <a:solidFill>
                  <a:srgbClr val="0D0D0D"/>
                </a:solidFill>
                <a:highlight>
                  <a:srgbClr val="FFFFFF"/>
                </a:highlight>
                <a:latin typeface="Söhne"/>
              </a:rPr>
              <a:t>βοηθησουν</a:t>
            </a:r>
            <a:r>
              <a:rPr lang="el-GR" sz="1200" dirty="0">
                <a:solidFill>
                  <a:srgbClr val="0D0D0D"/>
                </a:solidFill>
                <a:highlight>
                  <a:srgbClr val="FFFFFF"/>
                </a:highlight>
                <a:latin typeface="Söhne"/>
              </a:rPr>
              <a:t> στην </a:t>
            </a:r>
            <a:r>
              <a:rPr lang="el-GR" sz="1200" dirty="0" err="1">
                <a:solidFill>
                  <a:srgbClr val="0D0D0D"/>
                </a:solidFill>
                <a:highlight>
                  <a:srgbClr val="FFFFFF"/>
                </a:highlight>
                <a:latin typeface="Söhne"/>
              </a:rPr>
              <a:t>εκμαθηση</a:t>
            </a:r>
            <a:r>
              <a:rPr lang="el-GR" sz="1200" dirty="0">
                <a:solidFill>
                  <a:srgbClr val="0D0D0D"/>
                </a:solidFill>
                <a:highlight>
                  <a:srgbClr val="FFFFFF"/>
                </a:highlight>
                <a:latin typeface="Söhne"/>
              </a:rPr>
              <a:t> των </a:t>
            </a:r>
            <a:r>
              <a:rPr lang="en-US" sz="1200" dirty="0">
                <a:solidFill>
                  <a:srgbClr val="0D0D0D"/>
                </a:solidFill>
                <a:highlight>
                  <a:srgbClr val="FFFFFF"/>
                </a:highlight>
                <a:latin typeface="Söhne"/>
              </a:rPr>
              <a:t>generative AI systems</a:t>
            </a: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a:p>
        </p:txBody>
      </p:sp>
    </p:spTree>
    <p:extLst>
      <p:ext uri="{BB962C8B-B14F-4D97-AF65-F5344CB8AC3E}">
        <p14:creationId xmlns:p14="http://schemas.microsoft.com/office/powerpoint/2010/main" val="244014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l-GR" b="0" i="0" dirty="0" err="1">
                <a:solidFill>
                  <a:srgbClr val="D1D5DB"/>
                </a:solidFill>
                <a:effectLst/>
                <a:latin typeface="Söhne"/>
              </a:rPr>
              <a:t>Καποιες</a:t>
            </a:r>
            <a:r>
              <a:rPr lang="el-GR" b="0" i="0" dirty="0">
                <a:solidFill>
                  <a:srgbClr val="D1D5DB"/>
                </a:solidFill>
                <a:effectLst/>
                <a:latin typeface="Söhne"/>
              </a:rPr>
              <a:t> </a:t>
            </a:r>
            <a:r>
              <a:rPr lang="el-GR" b="0" i="0" dirty="0" err="1">
                <a:solidFill>
                  <a:srgbClr val="D1D5DB"/>
                </a:solidFill>
                <a:effectLst/>
                <a:latin typeface="Söhne"/>
              </a:rPr>
              <a:t>μεθοδοι</a:t>
            </a:r>
            <a:r>
              <a:rPr lang="el-GR" b="0" i="0" dirty="0">
                <a:solidFill>
                  <a:srgbClr val="D1D5DB"/>
                </a:solidFill>
                <a:effectLst/>
                <a:latin typeface="Söhne"/>
              </a:rPr>
              <a:t> για το </a:t>
            </a:r>
            <a:r>
              <a:rPr lang="en-US" altLang="el-GR" dirty="0"/>
              <a:t>generative AI</a:t>
            </a:r>
            <a:r>
              <a:rPr lang="el-GR" altLang="el-GR" dirty="0"/>
              <a:t> στις </a:t>
            </a:r>
            <a:r>
              <a:rPr lang="el-GR" altLang="el-GR" dirty="0" err="1"/>
              <a:t>βασεις</a:t>
            </a:r>
            <a:r>
              <a:rPr lang="el-GR" altLang="el-GR" dirty="0"/>
              <a:t> </a:t>
            </a:r>
            <a:r>
              <a:rPr lang="el-GR" altLang="el-GR" dirty="0" err="1"/>
              <a:t>δεδομενων</a:t>
            </a:r>
            <a:r>
              <a:rPr lang="el-GR" altLang="el-GR" dirty="0"/>
              <a:t> είναι: </a:t>
            </a:r>
            <a:r>
              <a:rPr lang="en-US" sz="1200" b="1" u="sng" dirty="0">
                <a:solidFill>
                  <a:srgbClr val="0D0D0D"/>
                </a:solidFill>
                <a:highlight>
                  <a:srgbClr val="FFFFFF"/>
                </a:highlight>
                <a:latin typeface="Söhne"/>
              </a:rPr>
              <a:t>Natural Language Interface</a:t>
            </a:r>
            <a:r>
              <a:rPr lang="el-GR" sz="1200" b="1" u="sng" dirty="0">
                <a:solidFill>
                  <a:srgbClr val="0D0D0D"/>
                </a:solidFill>
                <a:highlight>
                  <a:srgbClr val="FFFFFF"/>
                </a:highlight>
                <a:latin typeface="Söhne"/>
              </a:rPr>
              <a:t> που </a:t>
            </a:r>
            <a:r>
              <a:rPr lang="el-GR" sz="1200" b="1" u="sng" dirty="0" err="1">
                <a:solidFill>
                  <a:srgbClr val="0D0D0D"/>
                </a:solidFill>
                <a:highlight>
                  <a:srgbClr val="FFFFFF"/>
                </a:highlight>
                <a:latin typeface="Söhne"/>
              </a:rPr>
              <a:t>επιτρεπει</a:t>
            </a:r>
            <a:r>
              <a:rPr lang="el-GR" sz="1200" b="1" u="sng" dirty="0">
                <a:solidFill>
                  <a:srgbClr val="0D0D0D"/>
                </a:solidFill>
                <a:highlight>
                  <a:srgbClr val="FFFFFF"/>
                </a:highlight>
                <a:latin typeface="Söhne"/>
              </a:rPr>
              <a:t> </a:t>
            </a:r>
            <a:r>
              <a:rPr lang="el-GR" b="0" i="0" dirty="0">
                <a:solidFill>
                  <a:srgbClr val="0D0D0D"/>
                </a:solidFill>
                <a:effectLst/>
                <a:highlight>
                  <a:srgbClr val="FFFFFF"/>
                </a:highlight>
                <a:latin typeface="Söhne"/>
              </a:rPr>
              <a:t>στους χρήστες να επικοινωνούν με τις βάσεις δεδομένων.</a:t>
            </a:r>
          </a:p>
          <a:p>
            <a:pPr algn="l">
              <a:buFont typeface="Arial" panose="020B0604020202020204" pitchFamily="34" charset="0"/>
              <a:buNone/>
            </a:pPr>
            <a:r>
              <a:rPr lang="en-US" sz="1200" b="1" u="sng" dirty="0">
                <a:solidFill>
                  <a:srgbClr val="0D0D0D"/>
                </a:solidFill>
                <a:highlight>
                  <a:srgbClr val="FFFFFF"/>
                </a:highlight>
                <a:latin typeface="Söhne"/>
              </a:rPr>
              <a:t>Contextual Generation</a:t>
            </a:r>
            <a:r>
              <a:rPr lang="el-GR" sz="1200" b="0" u="none" dirty="0">
                <a:solidFill>
                  <a:srgbClr val="0D0D0D"/>
                </a:solidFill>
                <a:highlight>
                  <a:srgbClr val="FFFFFF"/>
                </a:highlight>
                <a:latin typeface="Söhne"/>
              </a:rPr>
              <a:t> </a:t>
            </a:r>
            <a:r>
              <a:rPr lang="el-GR" sz="1200" b="0" u="none" dirty="0" err="1">
                <a:solidFill>
                  <a:srgbClr val="0D0D0D"/>
                </a:solidFill>
                <a:highlight>
                  <a:srgbClr val="FFFFFF"/>
                </a:highlight>
                <a:latin typeface="Söhne"/>
              </a:rPr>
              <a:t>στοχευει</a:t>
            </a:r>
            <a:r>
              <a:rPr lang="el-GR" sz="1200" b="0" u="none" dirty="0">
                <a:solidFill>
                  <a:srgbClr val="0D0D0D"/>
                </a:solidFill>
                <a:highlight>
                  <a:srgbClr val="FFFFFF"/>
                </a:highlight>
                <a:latin typeface="Söhne"/>
              </a:rPr>
              <a:t> στο να  </a:t>
            </a:r>
            <a:r>
              <a:rPr lang="el-GR" sz="1200" b="0" u="none" dirty="0" err="1">
                <a:solidFill>
                  <a:srgbClr val="0D0D0D"/>
                </a:solidFill>
                <a:highlight>
                  <a:srgbClr val="FFFFFF"/>
                </a:highlight>
                <a:latin typeface="Söhne"/>
              </a:rPr>
              <a:t>παρεχει</a:t>
            </a:r>
            <a:r>
              <a:rPr lang="el-GR" sz="1200" b="0" u="none" dirty="0">
                <a:solidFill>
                  <a:srgbClr val="0D0D0D"/>
                </a:solidFill>
                <a:highlight>
                  <a:srgbClr val="FFFFFF"/>
                </a:highlight>
                <a:latin typeface="Söhne"/>
              </a:rPr>
              <a:t> </a:t>
            </a:r>
            <a:r>
              <a:rPr lang="el-GR" sz="1200" b="0" u="none" dirty="0" err="1">
                <a:solidFill>
                  <a:srgbClr val="0D0D0D"/>
                </a:solidFill>
                <a:highlight>
                  <a:srgbClr val="FFFFFF"/>
                </a:highlight>
                <a:latin typeface="Söhne"/>
              </a:rPr>
              <a:t>δεδομενα</a:t>
            </a:r>
            <a:r>
              <a:rPr lang="el-GR" sz="1200" b="0" u="none" dirty="0">
                <a:solidFill>
                  <a:srgbClr val="0D0D0D"/>
                </a:solidFill>
                <a:highlight>
                  <a:srgbClr val="FFFFFF"/>
                </a:highlight>
                <a:latin typeface="Söhne"/>
              </a:rPr>
              <a:t> που </a:t>
            </a:r>
            <a:r>
              <a:rPr lang="el-GR" sz="1200" b="0" u="none" dirty="0" err="1">
                <a:solidFill>
                  <a:srgbClr val="0D0D0D"/>
                </a:solidFill>
                <a:highlight>
                  <a:srgbClr val="FFFFFF"/>
                </a:highlight>
                <a:latin typeface="Söhne"/>
              </a:rPr>
              <a:t>εχουν</a:t>
            </a:r>
            <a:r>
              <a:rPr lang="el-GR" sz="1200" b="0" u="none" dirty="0">
                <a:solidFill>
                  <a:srgbClr val="0D0D0D"/>
                </a:solidFill>
                <a:highlight>
                  <a:srgbClr val="FFFFFF"/>
                </a:highlight>
                <a:latin typeface="Söhne"/>
              </a:rPr>
              <a:t> </a:t>
            </a:r>
            <a:r>
              <a:rPr lang="el-GR" sz="1200" b="0" u="none" dirty="0" err="1">
                <a:solidFill>
                  <a:srgbClr val="0D0D0D"/>
                </a:solidFill>
                <a:highlight>
                  <a:srgbClr val="FFFFFF"/>
                </a:highlight>
                <a:latin typeface="Söhne"/>
              </a:rPr>
              <a:t>σχεση</a:t>
            </a:r>
            <a:r>
              <a:rPr lang="el-GR" sz="1200" b="0" u="none" dirty="0">
                <a:solidFill>
                  <a:srgbClr val="0D0D0D"/>
                </a:solidFill>
                <a:highlight>
                  <a:srgbClr val="FFFFFF"/>
                </a:highlight>
                <a:latin typeface="Söhne"/>
              </a:rPr>
              <a:t> με το </a:t>
            </a:r>
            <a:r>
              <a:rPr lang="el-GR" sz="1200" b="0" u="none" dirty="0" err="1">
                <a:solidFill>
                  <a:srgbClr val="0D0D0D"/>
                </a:solidFill>
                <a:highlight>
                  <a:srgbClr val="FFFFFF"/>
                </a:highlight>
                <a:latin typeface="Söhne"/>
              </a:rPr>
              <a:t>γενικο</a:t>
            </a:r>
            <a:r>
              <a:rPr lang="el-GR" sz="1200" b="0" u="none" dirty="0">
                <a:solidFill>
                  <a:srgbClr val="0D0D0D"/>
                </a:solidFill>
                <a:highlight>
                  <a:srgbClr val="FFFFFF"/>
                </a:highlight>
                <a:latin typeface="Söhne"/>
              </a:rPr>
              <a:t> </a:t>
            </a:r>
            <a:r>
              <a:rPr lang="el-GR" sz="1200" b="0" u="none" dirty="0" err="1">
                <a:solidFill>
                  <a:srgbClr val="0D0D0D"/>
                </a:solidFill>
                <a:highlight>
                  <a:srgbClr val="FFFFFF"/>
                </a:highlight>
                <a:latin typeface="Söhne"/>
              </a:rPr>
              <a:t>νοημα</a:t>
            </a:r>
            <a:endParaRPr lang="el-GR" sz="1200" b="0" u="none" dirty="0">
              <a:solidFill>
                <a:srgbClr val="0D0D0D"/>
              </a:solidFill>
              <a:highlight>
                <a:srgbClr val="FFFFFF"/>
              </a:highlight>
              <a:latin typeface="Söhne"/>
            </a:endParaRPr>
          </a:p>
          <a:p>
            <a:pPr algn="l">
              <a:buFont typeface="Arial" panose="020B0604020202020204" pitchFamily="34" charset="0"/>
              <a:buNone/>
            </a:pPr>
            <a:r>
              <a:rPr lang="el-GR" b="0" i="0" dirty="0" err="1">
                <a:solidFill>
                  <a:srgbClr val="0D0D0D"/>
                </a:solidFill>
                <a:effectLst/>
                <a:highlight>
                  <a:srgbClr val="FFFFFF"/>
                </a:highlight>
                <a:latin typeface="Söhne"/>
              </a:rPr>
              <a:t>Fine-tuned</a:t>
            </a:r>
            <a:r>
              <a:rPr lang="el-GR" b="0" i="0" dirty="0">
                <a:solidFill>
                  <a:srgbClr val="0D0D0D"/>
                </a:solidFill>
                <a:effectLst/>
                <a:highlight>
                  <a:srgbClr val="FFFFFF"/>
                </a:highlight>
                <a:latin typeface="Söhne"/>
              </a:rPr>
              <a:t> Μοντέλα: Μοντέλα που έχουν </a:t>
            </a:r>
            <a:r>
              <a:rPr lang="el-GR" b="0" i="0" dirty="0" err="1">
                <a:solidFill>
                  <a:srgbClr val="0D0D0D"/>
                </a:solidFill>
                <a:effectLst/>
                <a:highlight>
                  <a:srgbClr val="FFFFFF"/>
                </a:highlight>
                <a:latin typeface="Söhne"/>
              </a:rPr>
              <a:t>γινει</a:t>
            </a:r>
            <a:r>
              <a:rPr lang="el-GR" b="0" i="0" dirty="0">
                <a:solidFill>
                  <a:srgbClr val="0D0D0D"/>
                </a:solidFill>
                <a:effectLst/>
                <a:highlight>
                  <a:srgbClr val="FFFFFF"/>
                </a:highlight>
                <a:latin typeface="Söhne"/>
              </a:rPr>
              <a:t> </a:t>
            </a:r>
            <a:r>
              <a:rPr lang="el-GR" b="0" i="0" dirty="0" err="1">
                <a:solidFill>
                  <a:srgbClr val="0D0D0D"/>
                </a:solidFill>
                <a:effectLst/>
                <a:highlight>
                  <a:srgbClr val="FFFFFF"/>
                </a:highlight>
                <a:latin typeface="Söhne"/>
              </a:rPr>
              <a:t>καλυτερα</a:t>
            </a:r>
            <a:r>
              <a:rPr lang="el-GR" b="0" i="0" dirty="0">
                <a:solidFill>
                  <a:srgbClr val="0D0D0D"/>
                </a:solidFill>
                <a:effectLst/>
                <a:highlight>
                  <a:srgbClr val="FFFFFF"/>
                </a:highlight>
                <a:latin typeface="Söhne"/>
              </a:rPr>
              <a:t> με </a:t>
            </a:r>
            <a:r>
              <a:rPr lang="el-GR" b="0" i="0" dirty="0" err="1">
                <a:solidFill>
                  <a:srgbClr val="0D0D0D"/>
                </a:solidFill>
                <a:effectLst/>
                <a:highlight>
                  <a:srgbClr val="FFFFFF"/>
                </a:highlight>
                <a:latin typeface="Söhne"/>
              </a:rPr>
              <a:t>σκοπο</a:t>
            </a:r>
            <a:r>
              <a:rPr lang="el-GR" b="0" i="0" dirty="0">
                <a:solidFill>
                  <a:srgbClr val="0D0D0D"/>
                </a:solidFill>
                <a:effectLst/>
                <a:highlight>
                  <a:srgbClr val="FFFFFF"/>
                </a:highlight>
                <a:latin typeface="Söhne"/>
              </a:rPr>
              <a:t> να </a:t>
            </a:r>
            <a:r>
              <a:rPr lang="el-GR" b="0" i="0" dirty="0" err="1">
                <a:solidFill>
                  <a:srgbClr val="0D0D0D"/>
                </a:solidFill>
                <a:effectLst/>
                <a:highlight>
                  <a:srgbClr val="FFFFFF"/>
                </a:highlight>
                <a:latin typeface="Söhne"/>
              </a:rPr>
              <a:t>καλυτερεψει</a:t>
            </a:r>
            <a:r>
              <a:rPr lang="el-GR" b="0" i="0" dirty="0">
                <a:solidFill>
                  <a:srgbClr val="0D0D0D"/>
                </a:solidFill>
                <a:effectLst/>
                <a:highlight>
                  <a:srgbClr val="FFFFFF"/>
                </a:highlight>
                <a:latin typeface="Söhne"/>
              </a:rPr>
              <a:t> η επίδοση χρησιμοποιώντας σύνολα δεδομένων που έχουν εκπαιδευτεί ειδικά για αυτά.</a:t>
            </a: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4</a:t>
            </a:fld>
            <a:endParaRPr lang="en-US"/>
          </a:p>
        </p:txBody>
      </p:sp>
    </p:spTree>
    <p:extLst>
      <p:ext uri="{BB962C8B-B14F-4D97-AF65-F5344CB8AC3E}">
        <p14:creationId xmlns:p14="http://schemas.microsoft.com/office/powerpoint/2010/main" val="288089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l-GR" b="0" i="0" dirty="0">
                <a:solidFill>
                  <a:srgbClr val="D1D5DB"/>
                </a:solidFill>
                <a:effectLst/>
                <a:latin typeface="Söhne"/>
              </a:rPr>
              <a:t>Οι </a:t>
            </a:r>
            <a:r>
              <a:rPr lang="el-GR" b="0" i="0" dirty="0" err="1">
                <a:solidFill>
                  <a:srgbClr val="D1D5DB"/>
                </a:solidFill>
                <a:effectLst/>
                <a:latin typeface="Söhne"/>
              </a:rPr>
              <a:t>μεθοδοι</a:t>
            </a:r>
            <a:r>
              <a:rPr lang="el-GR" b="0" i="0" dirty="0">
                <a:solidFill>
                  <a:srgbClr val="D1D5DB"/>
                </a:solidFill>
                <a:effectLst/>
                <a:latin typeface="Söhne"/>
              </a:rPr>
              <a:t> που </a:t>
            </a:r>
            <a:r>
              <a:rPr lang="el-GR" b="0" i="0" dirty="0" err="1">
                <a:solidFill>
                  <a:srgbClr val="D1D5DB"/>
                </a:solidFill>
                <a:effectLst/>
                <a:latin typeface="Söhne"/>
              </a:rPr>
              <a:t>αναφερθηκαν</a:t>
            </a:r>
            <a:r>
              <a:rPr lang="el-GR" b="0" i="0" dirty="0">
                <a:solidFill>
                  <a:srgbClr val="D1D5DB"/>
                </a:solidFill>
                <a:effectLst/>
                <a:latin typeface="Söhne"/>
              </a:rPr>
              <a:t> πριν </a:t>
            </a:r>
            <a:r>
              <a:rPr lang="el-GR" b="0" i="0" dirty="0" err="1">
                <a:solidFill>
                  <a:srgbClr val="D1D5DB"/>
                </a:solidFill>
                <a:effectLst/>
                <a:latin typeface="Söhne"/>
              </a:rPr>
              <a:t>μπορουν</a:t>
            </a:r>
            <a:r>
              <a:rPr lang="el-GR" b="0" i="0" dirty="0">
                <a:solidFill>
                  <a:srgbClr val="D1D5DB"/>
                </a:solidFill>
                <a:effectLst/>
                <a:latin typeface="Söhne"/>
              </a:rPr>
              <a:t> να </a:t>
            </a:r>
            <a:r>
              <a:rPr lang="el-GR" b="0" i="0" dirty="0" err="1">
                <a:solidFill>
                  <a:srgbClr val="D1D5DB"/>
                </a:solidFill>
                <a:effectLst/>
                <a:latin typeface="Söhne"/>
              </a:rPr>
              <a:t>συγκριθουν</a:t>
            </a:r>
            <a:r>
              <a:rPr lang="el-GR" b="0" i="0" dirty="0">
                <a:solidFill>
                  <a:srgbClr val="D1D5DB"/>
                </a:solidFill>
                <a:effectLst/>
                <a:latin typeface="Söhne"/>
              </a:rPr>
              <a:t> ως προς την </a:t>
            </a:r>
            <a:r>
              <a:rPr lang="el-GR" b="0" i="0" dirty="0">
                <a:solidFill>
                  <a:srgbClr val="0D0D0D"/>
                </a:solidFill>
                <a:effectLst/>
                <a:highlight>
                  <a:srgbClr val="FFFFFF"/>
                </a:highlight>
                <a:latin typeface="Söhne"/>
              </a:rPr>
              <a:t>ταχύτητα, την ακρίβεια, το κόστος και το </a:t>
            </a:r>
            <a:r>
              <a:rPr lang="en-US" sz="1200" dirty="0">
                <a:solidFill>
                  <a:srgbClr val="0D0D0D"/>
                </a:solidFill>
                <a:highlight>
                  <a:srgbClr val="FFFFFF"/>
                </a:highlight>
                <a:latin typeface="Söhne"/>
              </a:rPr>
              <a:t>privacy</a:t>
            </a:r>
            <a:endParaRPr lang="el-GR" sz="1200" dirty="0">
              <a:solidFill>
                <a:srgbClr val="0D0D0D"/>
              </a:solidFill>
              <a:highlight>
                <a:srgbClr val="FFFFFF"/>
              </a:highlight>
              <a:latin typeface="Söhne"/>
            </a:endParaRPr>
          </a:p>
          <a:p>
            <a:pPr algn="l">
              <a:buFont typeface="Arial" panose="020B0604020202020204" pitchFamily="34" charset="0"/>
              <a:buNone/>
            </a:pPr>
            <a:r>
              <a:rPr lang="el-GR" sz="1200" b="0" i="0" dirty="0">
                <a:solidFill>
                  <a:srgbClr val="0D0D0D"/>
                </a:solidFill>
                <a:effectLst/>
                <a:highlight>
                  <a:srgbClr val="FFFFFF"/>
                </a:highlight>
                <a:latin typeface="Söhne"/>
              </a:rPr>
              <a:t>Το </a:t>
            </a:r>
            <a:r>
              <a:rPr lang="en-US" sz="1200" dirty="0">
                <a:solidFill>
                  <a:srgbClr val="0D0D0D"/>
                </a:solidFill>
                <a:highlight>
                  <a:srgbClr val="FFFFFF"/>
                </a:highlight>
                <a:latin typeface="Söhne"/>
              </a:rPr>
              <a:t>Natural Language Interface</a:t>
            </a:r>
            <a:r>
              <a:rPr lang="el-GR" sz="1200" dirty="0">
                <a:solidFill>
                  <a:srgbClr val="0D0D0D"/>
                </a:solidFill>
                <a:highlight>
                  <a:srgbClr val="FFFFFF"/>
                </a:highlight>
                <a:latin typeface="Söhne"/>
              </a:rPr>
              <a:t> είναι </a:t>
            </a:r>
            <a:r>
              <a:rPr lang="el-GR" sz="1200" dirty="0" err="1">
                <a:solidFill>
                  <a:srgbClr val="0D0D0D"/>
                </a:solidFill>
                <a:highlight>
                  <a:srgbClr val="FFFFFF"/>
                </a:highlight>
                <a:latin typeface="Söhne"/>
              </a:rPr>
              <a:t>ευκολοχρηστο</a:t>
            </a:r>
            <a:r>
              <a:rPr lang="el-GR" sz="1200" dirty="0">
                <a:solidFill>
                  <a:srgbClr val="0D0D0D"/>
                </a:solidFill>
                <a:highlight>
                  <a:srgbClr val="FFFFFF"/>
                </a:highlight>
                <a:latin typeface="Söhne"/>
              </a:rPr>
              <a:t> </a:t>
            </a:r>
            <a:r>
              <a:rPr lang="el-GR" sz="1200" dirty="0" err="1">
                <a:solidFill>
                  <a:srgbClr val="0D0D0D"/>
                </a:solidFill>
                <a:highlight>
                  <a:srgbClr val="FFFFFF"/>
                </a:highlight>
                <a:latin typeface="Söhne"/>
              </a:rPr>
              <a:t>αλλα</a:t>
            </a:r>
            <a:r>
              <a:rPr lang="el-GR" sz="1200" dirty="0">
                <a:solidFill>
                  <a:srgbClr val="0D0D0D"/>
                </a:solidFill>
                <a:highlight>
                  <a:srgbClr val="FFFFFF"/>
                </a:highlight>
                <a:latin typeface="Söhne"/>
              </a:rPr>
              <a:t> </a:t>
            </a:r>
            <a:r>
              <a:rPr lang="el-GR" sz="1200" dirty="0" err="1">
                <a:solidFill>
                  <a:srgbClr val="0D0D0D"/>
                </a:solidFill>
                <a:highlight>
                  <a:srgbClr val="FFFFFF"/>
                </a:highlight>
                <a:latin typeface="Söhne"/>
              </a:rPr>
              <a:t>γι</a:t>
            </a:r>
            <a:r>
              <a:rPr lang="el-GR" sz="1200" dirty="0">
                <a:solidFill>
                  <a:srgbClr val="0D0D0D"/>
                </a:solidFill>
                <a:highlight>
                  <a:srgbClr val="FFFFFF"/>
                </a:highlight>
                <a:latin typeface="Söhne"/>
              </a:rPr>
              <a:t> αυτό </a:t>
            </a:r>
            <a:r>
              <a:rPr lang="el-GR" sz="1200" dirty="0" err="1">
                <a:solidFill>
                  <a:srgbClr val="0D0D0D"/>
                </a:solidFill>
                <a:highlight>
                  <a:srgbClr val="FFFFFF"/>
                </a:highlight>
                <a:latin typeface="Söhne"/>
              </a:rPr>
              <a:t>θυσιαζουμε</a:t>
            </a:r>
            <a:r>
              <a:rPr lang="el-GR" sz="1200" dirty="0">
                <a:solidFill>
                  <a:srgbClr val="0D0D0D"/>
                </a:solidFill>
                <a:highlight>
                  <a:srgbClr val="FFFFFF"/>
                </a:highlight>
                <a:latin typeface="Söhne"/>
              </a:rPr>
              <a:t> την </a:t>
            </a:r>
            <a:r>
              <a:rPr lang="el-GR" sz="1200" dirty="0" err="1">
                <a:solidFill>
                  <a:srgbClr val="0D0D0D"/>
                </a:solidFill>
                <a:highlight>
                  <a:srgbClr val="FFFFFF"/>
                </a:highlight>
                <a:latin typeface="Söhne"/>
              </a:rPr>
              <a:t>ακριβεια</a:t>
            </a:r>
            <a:endParaRPr lang="el-GR" sz="1200" dirty="0">
              <a:solidFill>
                <a:srgbClr val="0D0D0D"/>
              </a:solidFill>
              <a:highlight>
                <a:srgbClr val="FFFFFF"/>
              </a:highlight>
              <a:latin typeface="Söhne"/>
            </a:endParaRPr>
          </a:p>
          <a:p>
            <a:pPr algn="l">
              <a:buFont typeface="Arial" panose="020B0604020202020204" pitchFamily="34" charset="0"/>
              <a:buNone/>
            </a:pPr>
            <a:r>
              <a:rPr lang="el-GR" b="0" i="0" dirty="0">
                <a:solidFill>
                  <a:srgbClr val="D1D5DB"/>
                </a:solidFill>
                <a:effectLst/>
                <a:latin typeface="Söhne"/>
              </a:rPr>
              <a:t>Το </a:t>
            </a:r>
            <a:r>
              <a:rPr lang="en-US" sz="1200" dirty="0">
                <a:solidFill>
                  <a:srgbClr val="0D0D0D"/>
                </a:solidFill>
                <a:highlight>
                  <a:srgbClr val="FFFFFF"/>
                </a:highlight>
                <a:latin typeface="Söhne"/>
              </a:rPr>
              <a:t>Contextual Generation</a:t>
            </a:r>
            <a:r>
              <a:rPr lang="el-GR" sz="1200" dirty="0">
                <a:solidFill>
                  <a:srgbClr val="0D0D0D"/>
                </a:solidFill>
                <a:highlight>
                  <a:srgbClr val="FFFFFF"/>
                </a:highlight>
                <a:latin typeface="Söhne"/>
              </a:rPr>
              <a:t> είναι πιο </a:t>
            </a:r>
            <a:r>
              <a:rPr lang="el-GR" sz="1200" dirty="0" err="1">
                <a:solidFill>
                  <a:srgbClr val="0D0D0D"/>
                </a:solidFill>
                <a:highlight>
                  <a:srgbClr val="FFFFFF"/>
                </a:highlight>
                <a:latin typeface="Söhne"/>
              </a:rPr>
              <a:t>αργο</a:t>
            </a:r>
            <a:r>
              <a:rPr lang="el-GR" sz="1200" dirty="0">
                <a:solidFill>
                  <a:srgbClr val="0D0D0D"/>
                </a:solidFill>
                <a:highlight>
                  <a:srgbClr val="FFFFFF"/>
                </a:highlight>
                <a:latin typeface="Söhne"/>
              </a:rPr>
              <a:t> </a:t>
            </a:r>
            <a:r>
              <a:rPr lang="el-GR" sz="1200" dirty="0" err="1">
                <a:solidFill>
                  <a:srgbClr val="0D0D0D"/>
                </a:solidFill>
                <a:highlight>
                  <a:srgbClr val="FFFFFF"/>
                </a:highlight>
                <a:latin typeface="Söhne"/>
              </a:rPr>
              <a:t>αλλα</a:t>
            </a:r>
            <a:r>
              <a:rPr lang="el-GR" sz="1200" dirty="0">
                <a:solidFill>
                  <a:srgbClr val="0D0D0D"/>
                </a:solidFill>
                <a:highlight>
                  <a:srgbClr val="FFFFFF"/>
                </a:highlight>
                <a:latin typeface="Söhne"/>
              </a:rPr>
              <a:t> </a:t>
            </a:r>
            <a:r>
              <a:rPr lang="el-GR" sz="1200" dirty="0" err="1">
                <a:solidFill>
                  <a:srgbClr val="0D0D0D"/>
                </a:solidFill>
                <a:highlight>
                  <a:srgbClr val="FFFFFF"/>
                </a:highlight>
                <a:latin typeface="Söhne"/>
              </a:rPr>
              <a:t>δινουμε</a:t>
            </a:r>
            <a:r>
              <a:rPr lang="el-GR" sz="1200" dirty="0">
                <a:solidFill>
                  <a:srgbClr val="0D0D0D"/>
                </a:solidFill>
                <a:highlight>
                  <a:srgbClr val="FFFFFF"/>
                </a:highlight>
                <a:latin typeface="Söhne"/>
              </a:rPr>
              <a:t> </a:t>
            </a:r>
            <a:r>
              <a:rPr lang="el-GR" sz="1200" dirty="0" err="1">
                <a:solidFill>
                  <a:srgbClr val="0D0D0D"/>
                </a:solidFill>
                <a:highlight>
                  <a:srgbClr val="FFFFFF"/>
                </a:highlight>
                <a:latin typeface="Söhne"/>
              </a:rPr>
              <a:t>προτεραιοτητα</a:t>
            </a:r>
            <a:r>
              <a:rPr lang="el-GR" sz="1200" dirty="0">
                <a:solidFill>
                  <a:srgbClr val="0D0D0D"/>
                </a:solidFill>
                <a:highlight>
                  <a:srgbClr val="FFFFFF"/>
                </a:highlight>
                <a:latin typeface="Söhne"/>
              </a:rPr>
              <a:t> στο </a:t>
            </a:r>
            <a:r>
              <a:rPr lang="en-US" sz="1200" dirty="0">
                <a:solidFill>
                  <a:srgbClr val="0D0D0D"/>
                </a:solidFill>
                <a:highlight>
                  <a:srgbClr val="FFFFFF"/>
                </a:highlight>
                <a:latin typeface="Söhne"/>
              </a:rPr>
              <a:t>relevance</a:t>
            </a:r>
            <a:endParaRPr lang="el-GR" sz="1200" dirty="0">
              <a:solidFill>
                <a:srgbClr val="0D0D0D"/>
              </a:solidFill>
              <a:highlight>
                <a:srgbClr val="FFFFFF"/>
              </a:highlight>
              <a:latin typeface="Söhne"/>
            </a:endParaRPr>
          </a:p>
          <a:p>
            <a:r>
              <a:rPr lang="el-GR" dirty="0" err="1">
                <a:effectLst/>
              </a:rPr>
              <a:t>Fine-tuned</a:t>
            </a:r>
            <a:r>
              <a:rPr lang="el-GR" dirty="0">
                <a:effectLst/>
              </a:rPr>
              <a:t> Μοντέλα: Πολύ ακριβή αλλά απαιτεί πολλούς πόρους και προβλήματα απορρήτου.</a:t>
            </a:r>
          </a:p>
          <a:p>
            <a:br>
              <a:rPr lang="el-GR" b="0" i="0" dirty="0">
                <a:solidFill>
                  <a:srgbClr val="000000"/>
                </a:solidFill>
                <a:effectLst/>
                <a:highlight>
                  <a:srgbClr val="FFFFFF"/>
                </a:highlight>
                <a:latin typeface="Söhne"/>
              </a:rPr>
            </a:b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a:p>
        </p:txBody>
      </p:sp>
    </p:spTree>
    <p:extLst>
      <p:ext uri="{BB962C8B-B14F-4D97-AF65-F5344CB8AC3E}">
        <p14:creationId xmlns:p14="http://schemas.microsoft.com/office/powerpoint/2010/main" val="2225437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6</a:t>
            </a:fld>
            <a:endParaRPr lang="en-US"/>
          </a:p>
        </p:txBody>
      </p:sp>
    </p:spTree>
    <p:extLst>
      <p:ext uri="{BB962C8B-B14F-4D97-AF65-F5344CB8AC3E}">
        <p14:creationId xmlns:p14="http://schemas.microsoft.com/office/powerpoint/2010/main" val="268253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To God machine </a:t>
            </a:r>
            <a:r>
              <a:rPr lang="el-GR" dirty="0">
                <a:effectLst/>
              </a:rPr>
              <a:t>είναι ένα σύστημα </a:t>
            </a:r>
            <a:r>
              <a:rPr lang="en-US" sz="1200" dirty="0">
                <a:solidFill>
                  <a:srgbClr val="0D0D0D"/>
                </a:solidFill>
                <a:highlight>
                  <a:srgbClr val="FFFFFF"/>
                </a:highlight>
                <a:latin typeface="Söhne"/>
              </a:rPr>
              <a:t>generative AI </a:t>
            </a:r>
            <a:r>
              <a:rPr lang="el-GR" dirty="0">
                <a:effectLst/>
              </a:rPr>
              <a:t>που δημιουργήθηκε ειδικά για βάσεις δεδομένων με στόχο την αυτοματοποίηση των διαδικασιών δημιουργίας δεδομένων.</a:t>
            </a:r>
            <a:endParaRPr lang="en-US" dirty="0">
              <a:effectLst/>
            </a:endParaRPr>
          </a:p>
          <a:p>
            <a:r>
              <a:rPr lang="el-GR" dirty="0">
                <a:effectLst/>
              </a:rPr>
              <a:t>επικεντρώνεται στη ανάγκη στις σύγχρονες επιχειρήσεις </a:t>
            </a:r>
            <a:r>
              <a:rPr lang="en-US" dirty="0" err="1">
                <a:effectLst/>
              </a:rPr>
              <a:t>na</a:t>
            </a:r>
            <a:r>
              <a:rPr lang="en-US" dirty="0">
                <a:effectLst/>
              </a:rPr>
              <a:t> </a:t>
            </a:r>
            <a:r>
              <a:rPr lang="en-US" dirty="0" err="1">
                <a:effectLst/>
              </a:rPr>
              <a:t>yparxei</a:t>
            </a:r>
            <a:r>
              <a:rPr lang="el-GR" dirty="0">
                <a:effectLst/>
              </a:rPr>
              <a:t> αποτελεσματική σύνθεση δεδομένων.</a:t>
            </a:r>
          </a:p>
          <a:p>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7</a:t>
            </a:fld>
            <a:endParaRPr lang="en-US"/>
          </a:p>
        </p:txBody>
      </p:sp>
    </p:spTree>
    <p:extLst>
      <p:ext uri="{BB962C8B-B14F-4D97-AF65-F5344CB8AC3E}">
        <p14:creationId xmlns:p14="http://schemas.microsoft.com/office/powerpoint/2010/main" val="321656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effectLst/>
              </a:rPr>
              <a:t>Χρησιμοποιεί </a:t>
            </a:r>
            <a:r>
              <a:rPr lang="en-US" sz="1200" dirty="0">
                <a:solidFill>
                  <a:srgbClr val="0D0D0D"/>
                </a:solidFill>
                <a:highlight>
                  <a:srgbClr val="FFFFFF"/>
                </a:highlight>
                <a:latin typeface="Söhne"/>
              </a:rPr>
              <a:t>multi-layered</a:t>
            </a:r>
            <a:r>
              <a:rPr lang="el-GR" sz="1200" dirty="0">
                <a:solidFill>
                  <a:srgbClr val="0D0D0D"/>
                </a:solidFill>
                <a:highlight>
                  <a:srgbClr val="FFFFFF"/>
                </a:highlight>
                <a:latin typeface="Söhne"/>
              </a:rPr>
              <a:t> </a:t>
            </a:r>
            <a:r>
              <a:rPr lang="el-GR" dirty="0">
                <a:effectLst/>
              </a:rPr>
              <a:t>σχεδιασμό με </a:t>
            </a:r>
            <a:r>
              <a:rPr lang="en-US" sz="1200" dirty="0">
                <a:solidFill>
                  <a:srgbClr val="0D0D0D"/>
                </a:solidFill>
                <a:highlight>
                  <a:srgbClr val="FFFFFF"/>
                </a:highlight>
                <a:latin typeface="Söhne"/>
              </a:rPr>
              <a:t>modules</a:t>
            </a:r>
            <a:r>
              <a:rPr lang="el-GR" dirty="0">
                <a:effectLst/>
              </a:rPr>
              <a:t> για παραγωγή </a:t>
            </a:r>
            <a:r>
              <a:rPr lang="el-GR" dirty="0" err="1">
                <a:effectLst/>
              </a:rPr>
              <a:t>δεδομενων</a:t>
            </a:r>
            <a:r>
              <a:rPr lang="el-GR" dirty="0">
                <a:effectLst/>
              </a:rPr>
              <a:t>, μετασχηματισμό και ανάκτηση δεδομένων.</a:t>
            </a:r>
          </a:p>
          <a:p>
            <a:r>
              <a:rPr lang="el-GR" dirty="0">
                <a:effectLst/>
              </a:rPr>
              <a:t>Ενσωματώνει προηγμένες μεθόδους </a:t>
            </a:r>
            <a:r>
              <a:rPr lang="en-US" sz="1200" dirty="0">
                <a:solidFill>
                  <a:srgbClr val="0D0D0D"/>
                </a:solidFill>
                <a:highlight>
                  <a:srgbClr val="FFFFFF"/>
                </a:highlight>
                <a:latin typeface="Söhne"/>
              </a:rPr>
              <a:t>machine learning</a:t>
            </a:r>
            <a:r>
              <a:rPr lang="el-GR" sz="1200" dirty="0">
                <a:solidFill>
                  <a:srgbClr val="0D0D0D"/>
                </a:solidFill>
                <a:highlight>
                  <a:srgbClr val="FFFFFF"/>
                </a:highlight>
                <a:latin typeface="Söhne"/>
              </a:rPr>
              <a:t> </a:t>
            </a:r>
            <a:r>
              <a:rPr lang="el-GR" dirty="0">
                <a:effectLst/>
              </a:rPr>
              <a:t>για τη συλλογή και το </a:t>
            </a:r>
            <a:r>
              <a:rPr lang="el-GR" dirty="0" err="1">
                <a:effectLst/>
              </a:rPr>
              <a:t>μοντελοποίηση</a:t>
            </a:r>
            <a:r>
              <a:rPr lang="el-GR" dirty="0">
                <a:effectLst/>
              </a:rPr>
              <a:t> δεδομένων</a:t>
            </a: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8</a:t>
            </a:fld>
            <a:endParaRPr lang="en-US"/>
          </a:p>
        </p:txBody>
      </p:sp>
    </p:spTree>
    <p:extLst>
      <p:ext uri="{BB962C8B-B14F-4D97-AF65-F5344CB8AC3E}">
        <p14:creationId xmlns:p14="http://schemas.microsoft.com/office/powerpoint/2010/main" val="235219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l-GR" b="0" i="0" dirty="0" err="1">
                <a:solidFill>
                  <a:srgbClr val="D1D5DB"/>
                </a:solidFill>
                <a:effectLst/>
                <a:latin typeface="Söhne"/>
              </a:rPr>
              <a:t>Καποια</a:t>
            </a:r>
            <a:r>
              <a:rPr lang="el-GR" b="0" i="0" dirty="0">
                <a:solidFill>
                  <a:srgbClr val="D1D5DB"/>
                </a:solidFill>
                <a:effectLst/>
                <a:latin typeface="Söhne"/>
              </a:rPr>
              <a:t> </a:t>
            </a:r>
            <a:r>
              <a:rPr lang="en-US" dirty="0"/>
              <a:t>Features</a:t>
            </a:r>
            <a:r>
              <a:rPr lang="el-GR" dirty="0"/>
              <a:t> του </a:t>
            </a:r>
            <a:r>
              <a:rPr lang="en-US" dirty="0"/>
              <a:t>GOD Machine </a:t>
            </a:r>
            <a:r>
              <a:rPr lang="el-GR" dirty="0"/>
              <a:t>είναι το</a:t>
            </a:r>
            <a:endParaRPr lang="en-GB" dirty="0"/>
          </a:p>
          <a:p>
            <a:pPr algn="l">
              <a:buFont typeface="Arial" panose="020B0604020202020204" pitchFamily="34" charset="0"/>
              <a:buNone/>
            </a:pPr>
            <a:r>
              <a:rPr lang="en-US" sz="1200" b="1" u="sng" dirty="0">
                <a:solidFill>
                  <a:srgbClr val="0D0D0D"/>
                </a:solidFill>
                <a:highlight>
                  <a:srgbClr val="FFFFFF"/>
                </a:highlight>
                <a:latin typeface="Söhne"/>
              </a:rPr>
              <a:t>Scalability: </a:t>
            </a:r>
            <a:r>
              <a:rPr lang="el-GR" b="0" i="0" dirty="0">
                <a:solidFill>
                  <a:srgbClr val="0D0D0D"/>
                </a:solidFill>
                <a:effectLst/>
                <a:highlight>
                  <a:srgbClr val="FFFFFF"/>
                </a:highlight>
                <a:latin typeface="Söhne"/>
              </a:rPr>
              <a:t>Διαθέτει τη δυνατότητα να χειρίζεται αποτελεσματικά μεγάλα σύνολα δεδομένων και να παρέχει μια ποικιλία δειγμάτων δεδομένων.</a:t>
            </a:r>
            <a:endParaRPr lang="en-GB" b="0" i="0" dirty="0">
              <a:solidFill>
                <a:srgbClr val="0D0D0D"/>
              </a:solidFill>
              <a:effectLst/>
              <a:highlight>
                <a:srgbClr val="FFFFFF"/>
              </a:highlight>
              <a:latin typeface="Söhne"/>
            </a:endParaRPr>
          </a:p>
          <a:p>
            <a:pPr algn="l">
              <a:buFont typeface="Arial" panose="020B0604020202020204" pitchFamily="34" charset="0"/>
              <a:buNone/>
            </a:pPr>
            <a:r>
              <a:rPr lang="en-US" sz="1200" b="1" u="sng" dirty="0">
                <a:solidFill>
                  <a:srgbClr val="0D0D0D"/>
                </a:solidFill>
                <a:highlight>
                  <a:srgbClr val="FFFFFF"/>
                </a:highlight>
                <a:latin typeface="Söhne"/>
              </a:rPr>
              <a:t>Customization: </a:t>
            </a:r>
            <a:r>
              <a:rPr lang="el-GR" b="0" i="0" dirty="0">
                <a:solidFill>
                  <a:srgbClr val="0D0D0D"/>
                </a:solidFill>
                <a:effectLst/>
                <a:highlight>
                  <a:srgbClr val="FFFFFF"/>
                </a:highlight>
                <a:latin typeface="Söhne"/>
              </a:rPr>
              <a:t>Επιτρέπει στους χρήστες να ορίζουν τα όρια και τις ιδιότητες των δεδομένων, επιτρέποντας την παραγωγή δεδομένων.</a:t>
            </a:r>
            <a:endParaRPr lang="en-GB" b="0" i="0" dirty="0">
              <a:solidFill>
                <a:srgbClr val="0D0D0D"/>
              </a:solidFill>
              <a:effectLst/>
              <a:highlight>
                <a:srgbClr val="FFFFFF"/>
              </a:highlight>
              <a:latin typeface="Söhne"/>
            </a:endParaRPr>
          </a:p>
          <a:p>
            <a:pPr algn="l">
              <a:buFont typeface="Arial" panose="020B0604020202020204" pitchFamily="34" charset="0"/>
              <a:buNone/>
            </a:pPr>
            <a:r>
              <a:rPr lang="el-GR" b="0" i="0" dirty="0">
                <a:solidFill>
                  <a:srgbClr val="0D0D0D"/>
                </a:solidFill>
                <a:effectLst/>
                <a:highlight>
                  <a:srgbClr val="FFFFFF"/>
                </a:highlight>
                <a:latin typeface="Söhne"/>
              </a:rPr>
              <a:t>Παραγωγή σε πραγματικό χρόνο: Επιτρέπει δυναμική και προσαρμοζόμενη παραγωγή δεδομένων με την υποστήριξη σύνθεσης δεδομένων κατά τη διάρκεια εκτέλεσης.</a:t>
            </a:r>
            <a:endParaRPr lang="en-GB" b="0" i="0" dirty="0">
              <a:solidFill>
                <a:srgbClr val="0D0D0D"/>
              </a:solidFill>
              <a:effectLst/>
              <a:highlight>
                <a:srgbClr val="FFFFFF"/>
              </a:highlight>
              <a:latin typeface="Söhne"/>
            </a:endParaRPr>
          </a:p>
          <a:p>
            <a:pPr algn="l">
              <a:buFont typeface="Arial" panose="020B0604020202020204" pitchFamily="34" charset="0"/>
              <a:buNone/>
            </a:pPr>
            <a:r>
              <a:rPr lang="el-GR" b="0" i="0" dirty="0">
                <a:solidFill>
                  <a:srgbClr val="0D0D0D"/>
                </a:solidFill>
                <a:effectLst/>
                <a:highlight>
                  <a:srgbClr val="FFFFFF"/>
                </a:highlight>
                <a:latin typeface="Söhne"/>
              </a:rPr>
              <a:t>Ακρίβεια: Χρησιμοποιεί σύγχρονους αλγορίθμους για να εξασφαλίσει την αξιοπιστία και την ορθότητα των παραγόμενων δεδομένων.</a:t>
            </a: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9</a:t>
            </a:fld>
            <a:endParaRPr lang="en-US"/>
          </a:p>
        </p:txBody>
      </p:sp>
    </p:spTree>
    <p:extLst>
      <p:ext uri="{BB962C8B-B14F-4D97-AF65-F5344CB8AC3E}">
        <p14:creationId xmlns:p14="http://schemas.microsoft.com/office/powerpoint/2010/main" val="33081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n-US"/>
              <a:t>Click to edit Master title style</a:t>
            </a:r>
            <a:endParaRPr lang="el-G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3 - Θέση ημερομηνίας"/>
          <p:cNvSpPr>
            <a:spLocks noGrp="1"/>
          </p:cNvSpPr>
          <p:nvPr>
            <p:ph type="dt" sz="half" idx="10"/>
          </p:nvPr>
        </p:nvSpPr>
        <p:spPr/>
        <p:txBody>
          <a:bodyPr/>
          <a:lstStyle/>
          <a:p>
            <a:fld id="{6614B41F-49E2-4638-9606-4876D6B9E99C}" type="datetime1">
              <a:rPr lang="el-GR" smtClean="0"/>
              <a:pPr/>
              <a:t>18/4/2024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a:t>Click to edit Master title style</a:t>
            </a:r>
            <a:endParaRPr lang="el-GR"/>
          </a:p>
        </p:txBody>
      </p:sp>
      <p:sp>
        <p:nvSpPr>
          <p:cNvPr id="3" name="2 - Θέση κατακόρυφου κειμένου"/>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3 - Θέση ημερομηνίας"/>
          <p:cNvSpPr>
            <a:spLocks noGrp="1"/>
          </p:cNvSpPr>
          <p:nvPr>
            <p:ph type="dt" sz="half" idx="10"/>
          </p:nvPr>
        </p:nvSpPr>
        <p:spPr/>
        <p:txBody>
          <a:bodyPr/>
          <a:lstStyle/>
          <a:p>
            <a:fld id="{62CE1D9A-7923-4CC7-A58C-9CAD1954A89A}" type="datetime1">
              <a:rPr lang="el-GR" smtClean="0"/>
              <a:pPr/>
              <a:t>18/4/2024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n-US"/>
              <a:t>Click to edit Master title style</a:t>
            </a:r>
            <a:endParaRPr lang="el-G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3 - Θέση ημερομηνίας"/>
          <p:cNvSpPr>
            <a:spLocks noGrp="1"/>
          </p:cNvSpPr>
          <p:nvPr>
            <p:ph type="dt" sz="half" idx="10"/>
          </p:nvPr>
        </p:nvSpPr>
        <p:spPr/>
        <p:txBody>
          <a:bodyPr/>
          <a:lstStyle/>
          <a:p>
            <a:fld id="{B85F084A-1050-49A0-82D2-E43BD73B42D9}" type="datetime1">
              <a:rPr lang="el-GR" smtClean="0"/>
              <a:pPr/>
              <a:t>18/4/2024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a:t>Click to edit Master title style</a:t>
            </a:r>
            <a:endParaRPr lang="el-GR"/>
          </a:p>
        </p:txBody>
      </p:sp>
      <p:sp>
        <p:nvSpPr>
          <p:cNvPr id="3" name="2 - Θέση περιεχομένου"/>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3 - Θέση ημερομηνίας"/>
          <p:cNvSpPr>
            <a:spLocks noGrp="1"/>
          </p:cNvSpPr>
          <p:nvPr>
            <p:ph type="dt" sz="half" idx="10"/>
          </p:nvPr>
        </p:nvSpPr>
        <p:spPr/>
        <p:txBody>
          <a:bodyPr/>
          <a:lstStyle/>
          <a:p>
            <a:fld id="{7B4ADC48-EE14-4D06-B135-FB2C6CE98506}" type="datetime1">
              <a:rPr lang="el-GR" smtClean="0"/>
              <a:pPr/>
              <a:t>18/4/2024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8FAEDB12-2D44-4D93-9058-2C0176384169}"/>
              </a:ext>
            </a:extLst>
          </p:cNvPr>
          <p:cNvPicPr>
            <a:picLocks noChangeAspect="1" noChangeArrowheads="1"/>
          </p:cNvPicPr>
          <p:nvPr userDrawn="1"/>
        </p:nvPicPr>
        <p:blipFill>
          <a:blip r:embed="rId2" cstate="print"/>
          <a:srcRect/>
          <a:stretch>
            <a:fillRect/>
          </a:stretch>
        </p:blipFill>
        <p:spPr bwMode="auto">
          <a:xfrm>
            <a:off x="1" y="1"/>
            <a:ext cx="2071670" cy="79753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l-G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3 - Θέση ημερομηνίας"/>
          <p:cNvSpPr>
            <a:spLocks noGrp="1"/>
          </p:cNvSpPr>
          <p:nvPr>
            <p:ph type="dt" sz="half" idx="10"/>
          </p:nvPr>
        </p:nvSpPr>
        <p:spPr/>
        <p:txBody>
          <a:bodyPr/>
          <a:lstStyle/>
          <a:p>
            <a:fld id="{7087BF42-8B8C-4410-887A-BA5F653C7B59}" type="datetime1">
              <a:rPr lang="el-GR" smtClean="0"/>
              <a:pPr/>
              <a:t>18/4/2024</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a:t>Click to edit Master title style</a:t>
            </a:r>
            <a:endParaRPr lang="el-G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4 - Θέση ημερομηνίας"/>
          <p:cNvSpPr>
            <a:spLocks noGrp="1"/>
          </p:cNvSpPr>
          <p:nvPr>
            <p:ph type="dt" sz="half" idx="10"/>
          </p:nvPr>
        </p:nvSpPr>
        <p:spPr/>
        <p:txBody>
          <a:bodyPr/>
          <a:lstStyle/>
          <a:p>
            <a:fld id="{A7D3823F-CB75-4FA3-B241-8B9AA31BEAE0}" type="datetime1">
              <a:rPr lang="el-GR" smtClean="0"/>
              <a:pPr/>
              <a:t>18/4/2024</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n-US"/>
              <a:t>Click to edit Master title style</a:t>
            </a:r>
            <a:endParaRPr lang="el-G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6 - Θέση ημερομηνίας"/>
          <p:cNvSpPr>
            <a:spLocks noGrp="1"/>
          </p:cNvSpPr>
          <p:nvPr>
            <p:ph type="dt" sz="half" idx="10"/>
          </p:nvPr>
        </p:nvSpPr>
        <p:spPr/>
        <p:txBody>
          <a:bodyPr/>
          <a:lstStyle/>
          <a:p>
            <a:fld id="{16E0B675-2691-4A70-8158-9F3EDE5CE893}" type="datetime1">
              <a:rPr lang="el-GR" smtClean="0"/>
              <a:pPr/>
              <a:t>18/4/2024</a:t>
            </a:fld>
            <a:endParaRPr lang="el-GR"/>
          </a:p>
        </p:txBody>
      </p:sp>
      <p:sp>
        <p:nvSpPr>
          <p:cNvPr id="8" name="7 - Θέση υποσέλιδου"/>
          <p:cNvSpPr>
            <a:spLocks noGrp="1"/>
          </p:cNvSpPr>
          <p:nvPr>
            <p:ph type="ftr" sz="quarter" idx="11"/>
          </p:nvPr>
        </p:nvSpPr>
        <p:spPr/>
        <p:txBody>
          <a:bodyPr/>
          <a:lstStyle/>
          <a:p>
            <a:r>
              <a:rPr lang="en-GB"/>
              <a:t>https://www.cs.ucy.ac.cy/courses/EPL646</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a:t>Click to edit Master title style</a:t>
            </a:r>
            <a:endParaRPr lang="el-GR"/>
          </a:p>
        </p:txBody>
      </p:sp>
      <p:sp>
        <p:nvSpPr>
          <p:cNvPr id="3" name="2 - Θέση ημερομηνίας"/>
          <p:cNvSpPr>
            <a:spLocks noGrp="1"/>
          </p:cNvSpPr>
          <p:nvPr>
            <p:ph type="dt" sz="half" idx="10"/>
          </p:nvPr>
        </p:nvSpPr>
        <p:spPr/>
        <p:txBody>
          <a:bodyPr/>
          <a:lstStyle/>
          <a:p>
            <a:fld id="{8F376664-C004-4926-A4D0-4352E9E9CF89}" type="datetime1">
              <a:rPr lang="el-GR" smtClean="0"/>
              <a:pPr/>
              <a:t>18/4/2024</a:t>
            </a:fld>
            <a:endParaRPr lang="el-GR"/>
          </a:p>
        </p:txBody>
      </p:sp>
      <p:sp>
        <p:nvSpPr>
          <p:cNvPr id="4" name="3 - Θέση υποσέλιδου"/>
          <p:cNvSpPr>
            <a:spLocks noGrp="1"/>
          </p:cNvSpPr>
          <p:nvPr>
            <p:ph type="ftr" sz="quarter" idx="11"/>
          </p:nvPr>
        </p:nvSpPr>
        <p:spPr/>
        <p:txBody>
          <a:bodyPr/>
          <a:lstStyle/>
          <a:p>
            <a:r>
              <a:rPr lang="en-GB"/>
              <a:t>https://www.cs.ucy.ac.cy/courses/EPL646</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E4274D9-C7C8-42AB-994F-F11F31D4E17F}" type="datetime1">
              <a:rPr lang="el-GR" smtClean="0"/>
              <a:pPr/>
              <a:t>18/4/2024</a:t>
            </a:fld>
            <a:endParaRPr lang="el-GR"/>
          </a:p>
        </p:txBody>
      </p:sp>
      <p:sp>
        <p:nvSpPr>
          <p:cNvPr id="3" name="2 - Θέση υποσέλιδου"/>
          <p:cNvSpPr>
            <a:spLocks noGrp="1"/>
          </p:cNvSpPr>
          <p:nvPr>
            <p:ph type="ftr" sz="quarter" idx="11"/>
          </p:nvPr>
        </p:nvSpPr>
        <p:spPr/>
        <p:txBody>
          <a:bodyPr/>
          <a:lstStyle/>
          <a:p>
            <a:r>
              <a:rPr lang="en-GB"/>
              <a:t>https://www.cs.ucy.ac.cy/courses/EPL646</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l-G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4 - Θέση ημερομηνίας"/>
          <p:cNvSpPr>
            <a:spLocks noGrp="1"/>
          </p:cNvSpPr>
          <p:nvPr>
            <p:ph type="dt" sz="half" idx="10"/>
          </p:nvPr>
        </p:nvSpPr>
        <p:spPr/>
        <p:txBody>
          <a:bodyPr/>
          <a:lstStyle/>
          <a:p>
            <a:fld id="{C5C5B093-6EB2-4F3E-84CB-EF221316F979}" type="datetime1">
              <a:rPr lang="el-GR" smtClean="0"/>
              <a:pPr/>
              <a:t>18/4/2024</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l-G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4 - Θέση ημερομηνίας"/>
          <p:cNvSpPr>
            <a:spLocks noGrp="1"/>
          </p:cNvSpPr>
          <p:nvPr>
            <p:ph type="dt" sz="half" idx="10"/>
          </p:nvPr>
        </p:nvSpPr>
        <p:spPr/>
        <p:txBody>
          <a:bodyPr/>
          <a:lstStyle/>
          <a:p>
            <a:fld id="{174D0572-91C5-4EF6-964A-051DFC501F37}" type="datetime1">
              <a:rPr lang="el-GR" smtClean="0"/>
              <a:pPr/>
              <a:t>18/4/2024</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EE96A4-874F-4AF4-A0BA-1F18879FA212}" type="datetime1">
              <a:rPr lang="el-GR" smtClean="0"/>
              <a:pPr/>
              <a:t>18/4/2024</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https://www.cs.ucy.ac.cy/courses/EPL646</a:t>
            </a:r>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hyperlink" Target="http://www.smart-apps.ai/"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http://www.ucy.ac.cy/branding/documents/logo/DepartmentsAndUnitsLogo/FacultyOfPureAndAppliedSciences/ComputerScience/Department_of_Computer_Science_en.jpg"/>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
        <p:nvSpPr>
          <p:cNvPr id="3" name="Subtitle 2"/>
          <p:cNvSpPr>
            <a:spLocks noGrp="1"/>
          </p:cNvSpPr>
          <p:nvPr>
            <p:ph type="subTitle" idx="1"/>
          </p:nvPr>
        </p:nvSpPr>
        <p:spPr>
          <a:xfrm>
            <a:off x="1446596" y="4011910"/>
            <a:ext cx="6250809" cy="467878"/>
          </a:xfrm>
        </p:spPr>
        <p:txBody>
          <a:bodyPr>
            <a:noAutofit/>
          </a:bodyPr>
          <a:lstStyle/>
          <a:p>
            <a:r>
              <a:rPr lang="en-US" sz="1600" b="1" dirty="0">
                <a:solidFill>
                  <a:schemeClr val="tx2">
                    <a:lumMod val="50000"/>
                  </a:schemeClr>
                </a:solidFill>
                <a:latin typeface="Constantia" pitchFamily="18" charset="0"/>
              </a:rPr>
              <a:t>By Maria Alkiviadous: malkiv01@ucy.ac.cy</a:t>
            </a:r>
            <a:endParaRPr lang="el-GR" sz="1600" dirty="0">
              <a:solidFill>
                <a:schemeClr val="tx2">
                  <a:lumMod val="50000"/>
                </a:schemeClr>
              </a:solidFill>
              <a:latin typeface="Constantia" pitchFamily="18" charset="0"/>
            </a:endParaRPr>
          </a:p>
        </p:txBody>
      </p:sp>
      <p:sp>
        <p:nvSpPr>
          <p:cNvPr id="9" name="Footer Placeholder 8">
            <a:extLst>
              <a:ext uri="{FF2B5EF4-FFF2-40B4-BE49-F238E27FC236}">
                <a16:creationId xmlns:a16="http://schemas.microsoft.com/office/drawing/2014/main" id="{E0F24252-FF26-4082-BCBC-D3FA1E11A63A}"/>
              </a:ext>
            </a:extLst>
          </p:cNvPr>
          <p:cNvSpPr>
            <a:spLocks noGrp="1"/>
          </p:cNvSpPr>
          <p:nvPr>
            <p:ph type="ftr" sz="quarter" idx="11"/>
          </p:nvPr>
        </p:nvSpPr>
        <p:spPr>
          <a:xfrm>
            <a:off x="3124200" y="4768469"/>
            <a:ext cx="3090874" cy="272638"/>
          </a:xfrm>
        </p:spPr>
        <p:txBody>
          <a:bodyPr/>
          <a:lstStyle/>
          <a:p>
            <a:r>
              <a:rPr lang="en-GB" dirty="0">
                <a:latin typeface="Constantia" pitchFamily="18" charset="0"/>
              </a:rPr>
              <a:t>https://www2.cs.ucy.ac.cy/courses/EPL646</a:t>
            </a:r>
            <a:endParaRPr lang="el-GR" dirty="0">
              <a:latin typeface="Constantia" pitchFamily="18" charset="0"/>
            </a:endParaRPr>
          </a:p>
        </p:txBody>
      </p:sp>
      <p:sp>
        <p:nvSpPr>
          <p:cNvPr id="8" name="Slide Number Placeholder 7"/>
          <p:cNvSpPr>
            <a:spLocks noGrp="1"/>
          </p:cNvSpPr>
          <p:nvPr>
            <p:ph type="sldNum" sz="quarter" idx="12"/>
          </p:nvPr>
        </p:nvSpPr>
        <p:spPr/>
        <p:txBody>
          <a:bodyPr/>
          <a:lstStyle/>
          <a:p>
            <a:fld id="{D3F1D1C4-C2D9-4231-9FB2-B2D9D97AA41D}" type="slidenum">
              <a:rPr lang="el-GR" smtClean="0">
                <a:latin typeface="Constantia" pitchFamily="18" charset="0"/>
              </a:rPr>
              <a:pPr/>
              <a:t>1</a:t>
            </a:fld>
            <a:endParaRPr lang="el-GR" dirty="0">
              <a:latin typeface="Constantia" pitchFamily="18" charset="0"/>
            </a:endParaRPr>
          </a:p>
        </p:txBody>
      </p:sp>
      <p:sp>
        <p:nvSpPr>
          <p:cNvPr id="13" name="Rectangle 12"/>
          <p:cNvSpPr/>
          <p:nvPr/>
        </p:nvSpPr>
        <p:spPr>
          <a:xfrm>
            <a:off x="0" y="644900"/>
            <a:ext cx="9144000" cy="523220"/>
          </a:xfrm>
          <a:prstGeom prst="rect">
            <a:avLst/>
          </a:prstGeom>
        </p:spPr>
        <p:txBody>
          <a:bodyPr wrap="square">
            <a:spAutoFit/>
          </a:bodyPr>
          <a:lstStyle/>
          <a:p>
            <a:pPr algn="ctr"/>
            <a:r>
              <a:rPr lang="en-US" sz="24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EPL646: Advanced Topics in Databases</a:t>
            </a:r>
            <a:r>
              <a:rPr lang="en-US" sz="28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 </a:t>
            </a:r>
          </a:p>
        </p:txBody>
      </p:sp>
      <p:sp>
        <p:nvSpPr>
          <p:cNvPr id="12" name="Rectangle 11"/>
          <p:cNvSpPr/>
          <p:nvPr/>
        </p:nvSpPr>
        <p:spPr>
          <a:xfrm>
            <a:off x="285720" y="2656532"/>
            <a:ext cx="8572560" cy="707886"/>
          </a:xfrm>
          <a:prstGeom prst="rect">
            <a:avLst/>
          </a:prstGeom>
        </p:spPr>
        <p:txBody>
          <a:bodyPr wrap="square">
            <a:spAutoFit/>
          </a:bodyPr>
          <a:lstStyle/>
          <a:p>
            <a:pPr algn="l"/>
            <a:r>
              <a:rPr lang="en-GB" sz="2000" b="0" i="0" dirty="0">
                <a:solidFill>
                  <a:srgbClr val="222222"/>
                </a:solidFill>
                <a:effectLst/>
                <a:highlight>
                  <a:srgbClr val="FFFFFF"/>
                </a:highlight>
                <a:latin typeface="Arial" panose="020B0604020202020204" pitchFamily="34" charset="0"/>
              </a:rPr>
              <a:t>Jindal, A., </a:t>
            </a:r>
            <a:r>
              <a:rPr lang="en-GB" sz="2000" b="0" i="0" dirty="0" err="1">
                <a:solidFill>
                  <a:srgbClr val="222222"/>
                </a:solidFill>
                <a:effectLst/>
                <a:highlight>
                  <a:srgbClr val="FFFFFF"/>
                </a:highlight>
                <a:latin typeface="Arial" panose="020B0604020202020204" pitchFamily="34" charset="0"/>
              </a:rPr>
              <a:t>Qiao</a:t>
            </a:r>
            <a:r>
              <a:rPr lang="en-GB" sz="2000" b="0" i="0" dirty="0">
                <a:solidFill>
                  <a:srgbClr val="222222"/>
                </a:solidFill>
                <a:effectLst/>
                <a:highlight>
                  <a:srgbClr val="FFFFFF"/>
                </a:highlight>
                <a:latin typeface="Arial" panose="020B0604020202020204" pitchFamily="34" charset="0"/>
              </a:rPr>
              <a:t>, S., </a:t>
            </a:r>
            <a:r>
              <a:rPr lang="en-GB" sz="2000" b="0" i="0" dirty="0" err="1">
                <a:solidFill>
                  <a:srgbClr val="222222"/>
                </a:solidFill>
                <a:effectLst/>
                <a:highlight>
                  <a:srgbClr val="FFFFFF"/>
                </a:highlight>
                <a:latin typeface="Arial" panose="020B0604020202020204" pitchFamily="34" charset="0"/>
              </a:rPr>
              <a:t>Madhula</a:t>
            </a:r>
            <a:r>
              <a:rPr lang="en-GB" sz="2000" b="0" i="0" dirty="0">
                <a:solidFill>
                  <a:srgbClr val="222222"/>
                </a:solidFill>
                <a:effectLst/>
                <a:highlight>
                  <a:srgbClr val="FFFFFF"/>
                </a:highlight>
                <a:latin typeface="Arial" panose="020B0604020202020204" pitchFamily="34" charset="0"/>
              </a:rPr>
              <a:t>, S.R., Raheja, K. and Jain, S., 2018. Turning Databases Into Generative AI Machines.</a:t>
            </a:r>
            <a:endParaRPr lang="en-US" sz="2000" dirty="0">
              <a:latin typeface="Söhne"/>
            </a:endParaRPr>
          </a:p>
        </p:txBody>
      </p:sp>
      <p:sp>
        <p:nvSpPr>
          <p:cNvPr id="61442" name="AutoShape 2" descr="Image result for logo ucy cs department"/>
          <p:cNvSpPr>
            <a:spLocks noChangeAspect="1" noChangeArrowheads="1"/>
          </p:cNvSpPr>
          <p:nvPr/>
        </p:nvSpPr>
        <p:spPr bwMode="auto">
          <a:xfrm>
            <a:off x="155574" y="-136526"/>
            <a:ext cx="850887" cy="850887"/>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Title 1"/>
          <p:cNvSpPr>
            <a:spLocks noGrp="1"/>
          </p:cNvSpPr>
          <p:nvPr>
            <p:ph type="ctrTitle"/>
          </p:nvPr>
        </p:nvSpPr>
        <p:spPr>
          <a:xfrm>
            <a:off x="683411" y="1287330"/>
            <a:ext cx="7972452" cy="1224861"/>
          </a:xfrm>
        </p:spPr>
        <p:txBody>
          <a:bodyPr>
            <a:normAutofit fontScale="90000"/>
          </a:bodyPr>
          <a:lstStyle/>
          <a:p>
            <a:r>
              <a:rPr lang="en-US" sz="3200" b="1" dirty="0">
                <a:latin typeface="Helvetica Neue"/>
              </a:rPr>
              <a:t>Turning Databases Into Generative AI Machines</a:t>
            </a:r>
            <a:br>
              <a:rPr lang="en-US" sz="3600" dirty="0"/>
            </a:br>
            <a:endParaRPr lang="en-US" sz="3600" b="1"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29007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Large Data Model (LDM)</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a:bodyPr>
          <a:lstStyle/>
          <a:p>
            <a:r>
              <a:rPr lang="en-US" sz="2000" dirty="0">
                <a:solidFill>
                  <a:srgbClr val="0D0D0D"/>
                </a:solidFill>
                <a:highlight>
                  <a:srgbClr val="FFFFFF"/>
                </a:highlight>
                <a:latin typeface="Söhne"/>
              </a:rPr>
              <a:t>Data modelling is the process of converting unprocessed database data into representations that may be used by business applications. This includes operations like table joining, cleansing, aggregation, and visualization selection. </a:t>
            </a:r>
          </a:p>
          <a:p>
            <a:r>
              <a:rPr lang="en-US" sz="2000" dirty="0">
                <a:solidFill>
                  <a:srgbClr val="0D0D0D"/>
                </a:solidFill>
                <a:highlight>
                  <a:srgbClr val="FFFFFF"/>
                </a:highlight>
                <a:latin typeface="Söhne"/>
              </a:rPr>
              <a:t>By learning from data distributions, the Large Data Model (LDM) is a hierarchical mixture model that is intended to automate and optimize data transformation operations.</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285730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Large Data Model (LDM)</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02102" y="1670154"/>
            <a:ext cx="4538579" cy="3421876"/>
          </a:xfrm>
        </p:spPr>
        <p:txBody>
          <a:bodyPr>
            <a:normAutofit fontScale="92500"/>
          </a:bodyPr>
          <a:lstStyle/>
          <a:p>
            <a:r>
              <a:rPr lang="en-US" sz="2000" dirty="0">
                <a:solidFill>
                  <a:srgbClr val="0D0D0D"/>
                </a:solidFill>
                <a:highlight>
                  <a:srgbClr val="FFFFFF"/>
                </a:highlight>
                <a:latin typeface="Söhne"/>
              </a:rPr>
              <a:t>In the figure we can see the variety of reliable models from 50 production databases under SmartApps management. </a:t>
            </a:r>
          </a:p>
          <a:p>
            <a:r>
              <a:rPr lang="en-US" sz="2000" dirty="0">
                <a:solidFill>
                  <a:srgbClr val="0D0D0D"/>
                </a:solidFill>
                <a:highlight>
                  <a:srgbClr val="FFFFFF"/>
                </a:highlight>
                <a:latin typeface="Söhne"/>
              </a:rPr>
              <a:t>While databases may contain millions of models as seen in the graph, the number of high-quality models is much fewer (tens of thousands). This suggests that the search area has been greatly reduced, allowing users to concentrate on high-quality data models.</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pic>
        <p:nvPicPr>
          <p:cNvPr id="7" name="Picture 6">
            <a:extLst>
              <a:ext uri="{FF2B5EF4-FFF2-40B4-BE49-F238E27FC236}">
                <a16:creationId xmlns:a16="http://schemas.microsoft.com/office/drawing/2014/main" id="{717CDC6C-A50C-6422-46AD-43D36719E4BB}"/>
              </a:ext>
            </a:extLst>
          </p:cNvPr>
          <p:cNvPicPr>
            <a:picLocks noChangeAspect="1"/>
          </p:cNvPicPr>
          <p:nvPr/>
        </p:nvPicPr>
        <p:blipFill>
          <a:blip r:embed="rId5"/>
          <a:stretch>
            <a:fillRect/>
          </a:stretch>
        </p:blipFill>
        <p:spPr>
          <a:xfrm>
            <a:off x="4640681" y="1540417"/>
            <a:ext cx="4391505" cy="3184867"/>
          </a:xfrm>
          <a:prstGeom prst="rect">
            <a:avLst/>
          </a:prstGeom>
        </p:spPr>
      </p:pic>
    </p:spTree>
    <p:extLst>
      <p:ext uri="{BB962C8B-B14F-4D97-AF65-F5344CB8AC3E}">
        <p14:creationId xmlns:p14="http://schemas.microsoft.com/office/powerpoint/2010/main" val="379468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Scalable Retrieval Augmentation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a:bodyPr>
          <a:lstStyle/>
          <a:p>
            <a:r>
              <a:rPr lang="en-US" sz="2000" dirty="0">
                <a:solidFill>
                  <a:srgbClr val="0D0D0D"/>
                </a:solidFill>
                <a:highlight>
                  <a:srgbClr val="FFFFFF"/>
                </a:highlight>
                <a:latin typeface="Söhne"/>
              </a:rPr>
              <a:t>Retrieval optimization for large datasets. </a:t>
            </a:r>
          </a:p>
          <a:p>
            <a:r>
              <a:rPr lang="en-US" sz="2000" dirty="0">
                <a:solidFill>
                  <a:srgbClr val="0D0D0D"/>
                </a:solidFill>
                <a:highlight>
                  <a:srgbClr val="FFFFFF"/>
                </a:highlight>
                <a:latin typeface="Söhne"/>
              </a:rPr>
              <a:t>In comparison with traditional approaches, it showcases excellent scalability and efficiency.</a:t>
            </a:r>
          </a:p>
          <a:p>
            <a:r>
              <a:rPr lang="en-US" sz="2000" dirty="0">
                <a:solidFill>
                  <a:srgbClr val="0D0D0D"/>
                </a:solidFill>
                <a:highlight>
                  <a:srgbClr val="FFFFFF"/>
                </a:highlight>
                <a:latin typeface="Söhne"/>
              </a:rPr>
              <a:t>Improved accuracy and speed of database information retrieval.</a:t>
            </a:r>
          </a:p>
          <a:p>
            <a:r>
              <a:rPr lang="en-US" sz="2000" dirty="0">
                <a:solidFill>
                  <a:srgbClr val="0D0D0D"/>
                </a:solidFill>
                <a:highlight>
                  <a:srgbClr val="FFFFFF"/>
                </a:highlight>
                <a:latin typeface="Söhne"/>
              </a:rPr>
              <a:t>Improved user experience.</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906585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Scalable Retrieval Augmentation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12816" y="1599358"/>
            <a:ext cx="4674732" cy="3390845"/>
          </a:xfrm>
        </p:spPr>
        <p:txBody>
          <a:bodyPr>
            <a:normAutofit/>
          </a:bodyPr>
          <a:lstStyle/>
          <a:p>
            <a:r>
              <a:rPr lang="en-US" sz="2000" dirty="0">
                <a:solidFill>
                  <a:srgbClr val="0D0D0D"/>
                </a:solidFill>
                <a:highlight>
                  <a:srgbClr val="FFFFFF"/>
                </a:highlight>
                <a:latin typeface="Söhne"/>
              </a:rPr>
              <a:t>In comparison with LlamaIndex, which has potential latencies of hundreds to thousands of seconds, the authors' method maintains retrieval speeds under one second in most cases and under ten seconds in the worst cases.</a:t>
            </a:r>
          </a:p>
          <a:p>
            <a:r>
              <a:rPr lang="en-US" sz="2000" dirty="0">
                <a:solidFill>
                  <a:srgbClr val="0D0D0D"/>
                </a:solidFill>
                <a:highlight>
                  <a:srgbClr val="FFFFFF"/>
                </a:highlight>
                <a:latin typeface="Söhne"/>
              </a:rPr>
              <a:t>When compared to physical data embeddings, logical data embeddings provide greater scalability.</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pic>
        <p:nvPicPr>
          <p:cNvPr id="7" name="Picture 6">
            <a:extLst>
              <a:ext uri="{FF2B5EF4-FFF2-40B4-BE49-F238E27FC236}">
                <a16:creationId xmlns:a16="http://schemas.microsoft.com/office/drawing/2014/main" id="{FAFC7D6C-D5D6-A322-8A31-4267EF41414A}"/>
              </a:ext>
            </a:extLst>
          </p:cNvPr>
          <p:cNvPicPr>
            <a:picLocks noChangeAspect="1"/>
          </p:cNvPicPr>
          <p:nvPr/>
        </p:nvPicPr>
        <p:blipFill>
          <a:blip r:embed="rId5"/>
          <a:stretch>
            <a:fillRect/>
          </a:stretch>
        </p:blipFill>
        <p:spPr>
          <a:xfrm>
            <a:off x="4634824" y="1540417"/>
            <a:ext cx="4392488" cy="3363617"/>
          </a:xfrm>
          <a:prstGeom prst="rect">
            <a:avLst/>
          </a:prstGeom>
        </p:spPr>
      </p:pic>
    </p:spTree>
    <p:extLst>
      <p:ext uri="{BB962C8B-B14F-4D97-AF65-F5344CB8AC3E}">
        <p14:creationId xmlns:p14="http://schemas.microsoft.com/office/powerpoint/2010/main" val="343227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Private Language Models</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lnSpcReduction="10000"/>
          </a:bodyPr>
          <a:lstStyle/>
          <a:p>
            <a:r>
              <a:rPr lang="en-US" sz="2000" dirty="0">
                <a:solidFill>
                  <a:srgbClr val="0D0D0D"/>
                </a:solidFill>
                <a:highlight>
                  <a:srgbClr val="FFFFFF"/>
                </a:highlight>
                <a:latin typeface="Söhne"/>
              </a:rPr>
              <a:t>Language models are algorithms that produce writing that resembles that of a person.</a:t>
            </a:r>
          </a:p>
          <a:p>
            <a:r>
              <a:rPr lang="en-US" sz="2000" dirty="0">
                <a:solidFill>
                  <a:srgbClr val="0D0D0D"/>
                </a:solidFill>
                <a:highlight>
                  <a:srgbClr val="FFFFFF"/>
                </a:highlight>
                <a:latin typeface="Söhne"/>
              </a:rPr>
              <a:t>The processing of sensitive data makes privacy crucial.</a:t>
            </a:r>
          </a:p>
          <a:p>
            <a:r>
              <a:rPr lang="en-US" sz="2000" dirty="0">
                <a:solidFill>
                  <a:srgbClr val="0D0D0D"/>
                </a:solidFill>
                <a:highlight>
                  <a:srgbClr val="FFFFFF"/>
                </a:highlight>
                <a:latin typeface="Söhne"/>
              </a:rPr>
              <a:t>The comparison between internal and external language models allows evaluation of variables like performance, customization, and data security. </a:t>
            </a:r>
          </a:p>
          <a:p>
            <a:r>
              <a:rPr lang="en-US" sz="2000" dirty="0">
                <a:solidFill>
                  <a:srgbClr val="0D0D0D"/>
                </a:solidFill>
                <a:highlight>
                  <a:srgbClr val="FFFFFF"/>
                </a:highlight>
                <a:latin typeface="Söhne"/>
              </a:rPr>
              <a:t>Evaluation means determining the accuracy of text production and the quality of embeddings to guarantee best performance and efficiency across a range of applications.</a:t>
            </a:r>
          </a:p>
          <a:p>
            <a:pPr marL="0" indent="0">
              <a:buNone/>
            </a:pPr>
            <a:endParaRPr lang="en-US" sz="1800" dirty="0">
              <a:solidFill>
                <a:schemeClr val="tx1"/>
              </a:solidFill>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44878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Private Language Models</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4026660" cy="2699487"/>
          </a:xfrm>
        </p:spPr>
        <p:txBody>
          <a:bodyPr>
            <a:normAutofit/>
          </a:bodyPr>
          <a:lstStyle/>
          <a:p>
            <a:r>
              <a:rPr lang="en-US" sz="2000" dirty="0">
                <a:solidFill>
                  <a:srgbClr val="0D0D0D"/>
                </a:solidFill>
                <a:highlight>
                  <a:srgbClr val="FFFFFF"/>
                </a:highlight>
                <a:latin typeface="Söhne"/>
              </a:rPr>
              <a:t>Assessment of SBERT and OpenAI models on 33 queries.</a:t>
            </a:r>
          </a:p>
          <a:p>
            <a:r>
              <a:rPr lang="en-US" sz="2000" dirty="0">
                <a:solidFill>
                  <a:srgbClr val="0D0D0D"/>
                </a:solidFill>
                <a:highlight>
                  <a:srgbClr val="FFFFFF"/>
                </a:highlight>
                <a:latin typeface="Söhne"/>
              </a:rPr>
              <a:t>Results of the analysis: 93.2% true positive rate and 7.6% false positive rate was reached by SBERT, compared to 97.1% true positive rate by OpenAI and 12.5% false positive rate.</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pic>
        <p:nvPicPr>
          <p:cNvPr id="5" name="Picture 4">
            <a:extLst>
              <a:ext uri="{FF2B5EF4-FFF2-40B4-BE49-F238E27FC236}">
                <a16:creationId xmlns:a16="http://schemas.microsoft.com/office/drawing/2014/main" id="{179662EF-8121-703B-FF0F-99CE73A602B4}"/>
              </a:ext>
            </a:extLst>
          </p:cNvPr>
          <p:cNvPicPr>
            <a:picLocks noChangeAspect="1"/>
          </p:cNvPicPr>
          <p:nvPr/>
        </p:nvPicPr>
        <p:blipFill>
          <a:blip r:embed="rId5"/>
          <a:stretch>
            <a:fillRect/>
          </a:stretch>
        </p:blipFill>
        <p:spPr>
          <a:xfrm>
            <a:off x="4293749" y="1567826"/>
            <a:ext cx="4393051" cy="3251550"/>
          </a:xfrm>
          <a:prstGeom prst="rect">
            <a:avLst/>
          </a:prstGeom>
        </p:spPr>
      </p:pic>
    </p:spTree>
    <p:extLst>
      <p:ext uri="{BB962C8B-B14F-4D97-AF65-F5344CB8AC3E}">
        <p14:creationId xmlns:p14="http://schemas.microsoft.com/office/powerpoint/2010/main" val="2602272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DataChain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a:bodyPr>
          <a:lstStyle/>
          <a:p>
            <a:r>
              <a:rPr lang="en-US" sz="2000" dirty="0">
                <a:solidFill>
                  <a:srgbClr val="0D0D0D"/>
                </a:solidFill>
                <a:highlight>
                  <a:srgbClr val="FFFFFF"/>
                </a:highlight>
                <a:latin typeface="Söhne"/>
              </a:rPr>
              <a:t>DataChain is an automated system that manages data-related operations from beginning to end. It achieves this by running processes on its own and optimizing workflows linked to data.</a:t>
            </a:r>
          </a:p>
          <a:p>
            <a:r>
              <a:rPr lang="en-US" sz="2000" dirty="0">
                <a:solidFill>
                  <a:srgbClr val="0D0D0D"/>
                </a:solidFill>
                <a:highlight>
                  <a:srgbClr val="FFFFFF"/>
                </a:highlight>
                <a:latin typeface="Söhne"/>
              </a:rPr>
              <a:t>DataChain automates the creation, reporting, monitoring, and Q&amp;A processes for data analytics dashboards. </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88929617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DataChain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41284" y="1752655"/>
            <a:ext cx="4962764" cy="3184866"/>
          </a:xfrm>
        </p:spPr>
        <p:txBody>
          <a:bodyPr>
            <a:normAutofit/>
          </a:bodyPr>
          <a:lstStyle/>
          <a:p>
            <a:r>
              <a:rPr lang="en-US" sz="2000" dirty="0">
                <a:solidFill>
                  <a:srgbClr val="0D0D0D"/>
                </a:solidFill>
                <a:highlight>
                  <a:srgbClr val="FFFFFF"/>
                </a:highlight>
                <a:latin typeface="Söhne"/>
              </a:rPr>
              <a:t>The figure represents for each of the 50 production databases at SmartApps:</a:t>
            </a:r>
          </a:p>
          <a:p>
            <a:pPr lvl="1"/>
            <a:r>
              <a:rPr lang="en-US" sz="1400" dirty="0"/>
              <a:t>Automated Dashboard: For extensive data visualization and analysis, DataChains include an automated dashboard. </a:t>
            </a:r>
          </a:p>
          <a:p>
            <a:pPr lvl="1"/>
            <a:r>
              <a:rPr lang="en-US" sz="1400" dirty="0"/>
              <a:t>Automated Monitoring: DataChains improve data management and transparency by offering automated monitoring.</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pic>
        <p:nvPicPr>
          <p:cNvPr id="5" name="Picture 4">
            <a:extLst>
              <a:ext uri="{FF2B5EF4-FFF2-40B4-BE49-F238E27FC236}">
                <a16:creationId xmlns:a16="http://schemas.microsoft.com/office/drawing/2014/main" id="{275486F7-9089-D074-9BA0-ECBF714F38D6}"/>
              </a:ext>
            </a:extLst>
          </p:cNvPr>
          <p:cNvPicPr>
            <a:picLocks noChangeAspect="1"/>
          </p:cNvPicPr>
          <p:nvPr/>
        </p:nvPicPr>
        <p:blipFill>
          <a:blip r:embed="rId5"/>
          <a:stretch>
            <a:fillRect/>
          </a:stretch>
        </p:blipFill>
        <p:spPr>
          <a:xfrm>
            <a:off x="4932040" y="1752654"/>
            <a:ext cx="4034532" cy="2960160"/>
          </a:xfrm>
          <a:prstGeom prst="rect">
            <a:avLst/>
          </a:prstGeom>
        </p:spPr>
      </p:pic>
    </p:spTree>
    <p:extLst>
      <p:ext uri="{BB962C8B-B14F-4D97-AF65-F5344CB8AC3E}">
        <p14:creationId xmlns:p14="http://schemas.microsoft.com/office/powerpoint/2010/main" val="263033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a:bodyPr>
          <a:lstStyle/>
          <a:p>
            <a:r>
              <a:rPr lang="en-US" sz="2000" dirty="0">
                <a:solidFill>
                  <a:srgbClr val="0D0D0D"/>
                </a:solidFill>
                <a:highlight>
                  <a:srgbClr val="FFFFFF"/>
                </a:highlight>
                <a:latin typeface="Söhne"/>
              </a:rPr>
              <a:t>Challenges:</a:t>
            </a:r>
          </a:p>
          <a:p>
            <a:pPr lvl="1"/>
            <a:r>
              <a:rPr lang="en-US" sz="1400" dirty="0">
                <a:solidFill>
                  <a:schemeClr val="tx1"/>
                </a:solidFill>
              </a:rPr>
              <a:t> Payment and refund issues </a:t>
            </a:r>
          </a:p>
          <a:p>
            <a:pPr lvl="1"/>
            <a:r>
              <a:rPr lang="en-US" sz="1400" dirty="0">
                <a:solidFill>
                  <a:schemeClr val="tx1"/>
                </a:solidFill>
              </a:rPr>
              <a:t>Concerns about involvement and attendance</a:t>
            </a:r>
          </a:p>
          <a:p>
            <a:pPr lvl="1"/>
            <a:r>
              <a:rPr lang="en-US" sz="1400" dirty="0">
                <a:solidFill>
                  <a:schemeClr val="tx1"/>
                </a:solidFill>
              </a:rPr>
              <a:t> Obstacles in acquiring and retaining customers </a:t>
            </a:r>
          </a:p>
          <a:p>
            <a:r>
              <a:rPr lang="en-US" sz="2000" dirty="0">
                <a:solidFill>
                  <a:srgbClr val="0D0D0D"/>
                </a:solidFill>
                <a:highlight>
                  <a:srgbClr val="FFFFFF"/>
                </a:highlight>
                <a:latin typeface="Söhne"/>
              </a:rPr>
              <a:t>Method: </a:t>
            </a:r>
          </a:p>
          <a:p>
            <a:pPr lvl="1"/>
            <a:r>
              <a:rPr lang="en-US" sz="1400" dirty="0">
                <a:solidFill>
                  <a:schemeClr val="tx1"/>
                </a:solidFill>
              </a:rPr>
              <a:t>used the GOD machine to do analysis </a:t>
            </a:r>
          </a:p>
          <a:p>
            <a:pPr lvl="1"/>
            <a:r>
              <a:rPr lang="en-US" sz="1400" dirty="0">
                <a:solidFill>
                  <a:schemeClr val="tx1"/>
                </a:solidFill>
              </a:rPr>
              <a:t>approached obstacles in a systematic manner </a:t>
            </a:r>
          </a:p>
          <a:p>
            <a:pPr lvl="1"/>
            <a:r>
              <a:rPr lang="en-US" sz="1400" dirty="0">
                <a:solidFill>
                  <a:schemeClr val="tx1"/>
                </a:solidFill>
              </a:rPr>
              <a:t>implemented solutions that were personalized based on findings</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252046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a:bodyPr>
          <a:lstStyle/>
          <a:p>
            <a:r>
              <a:rPr lang="en-US" sz="2000" dirty="0">
                <a:solidFill>
                  <a:srgbClr val="0D0D0D"/>
                </a:solidFill>
                <a:highlight>
                  <a:srgbClr val="FFFFFF"/>
                </a:highlight>
                <a:latin typeface="Söhne"/>
              </a:rPr>
              <a:t>Results:</a:t>
            </a:r>
          </a:p>
          <a:p>
            <a:pPr lvl="1"/>
            <a:r>
              <a:rPr lang="en-US" sz="1600" dirty="0">
                <a:solidFill>
                  <a:srgbClr val="0D0D0D"/>
                </a:solidFill>
                <a:highlight>
                  <a:srgbClr val="FFFFFF"/>
                </a:highlight>
                <a:latin typeface="Söhne"/>
              </a:rPr>
              <a:t>Significant decrease in payment-related problems </a:t>
            </a:r>
          </a:p>
          <a:p>
            <a:pPr lvl="1"/>
            <a:r>
              <a:rPr lang="en-US" sz="1600" dirty="0">
                <a:solidFill>
                  <a:srgbClr val="0D0D0D"/>
                </a:solidFill>
                <a:highlight>
                  <a:srgbClr val="FFFFFF"/>
                </a:highlight>
                <a:latin typeface="Söhne"/>
              </a:rPr>
              <a:t>Increased engagement and involvement </a:t>
            </a:r>
          </a:p>
          <a:p>
            <a:pPr lvl="1"/>
            <a:r>
              <a:rPr lang="en-US" sz="1600" dirty="0">
                <a:solidFill>
                  <a:srgbClr val="0D0D0D"/>
                </a:solidFill>
                <a:highlight>
                  <a:srgbClr val="FFFFFF"/>
                </a:highlight>
                <a:latin typeface="Söhne"/>
              </a:rPr>
              <a:t>Enhanced methods for attracting in and keeping clients </a:t>
            </a:r>
          </a:p>
          <a:p>
            <a:pPr lvl="1"/>
            <a:r>
              <a:rPr lang="en-US" sz="1600" dirty="0">
                <a:solidFill>
                  <a:srgbClr val="0D0D0D"/>
                </a:solidFill>
                <a:highlight>
                  <a:srgbClr val="FFFFFF"/>
                </a:highlight>
                <a:latin typeface="Söhne"/>
              </a:rPr>
              <a:t>Reduced turnover rate</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101585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Autofit/>
          </a:bodyPr>
          <a:lstStyle/>
          <a:p>
            <a:pPr algn="l">
              <a:buFont typeface="Arial" panose="020B0604020202020204" pitchFamily="34" charset="0"/>
              <a:buChar char="•"/>
            </a:pPr>
            <a:r>
              <a:rPr lang="en-US" sz="2000" b="0" i="0" dirty="0">
                <a:solidFill>
                  <a:srgbClr val="0D0D0D"/>
                </a:solidFill>
                <a:effectLst/>
                <a:highlight>
                  <a:srgbClr val="FFFFFF"/>
                </a:highlight>
                <a:latin typeface="Söhne"/>
              </a:rPr>
              <a:t>In the workplace of today, data is essential, but turning it into meaningful insights may be difficult.</a:t>
            </a:r>
          </a:p>
          <a:p>
            <a:pPr algn="l">
              <a:buFont typeface="Arial" panose="020B0604020202020204" pitchFamily="34" charset="0"/>
              <a:buChar char="•"/>
            </a:pPr>
            <a:r>
              <a:rPr lang="en-US" sz="2000" b="0" i="0" dirty="0">
                <a:solidFill>
                  <a:srgbClr val="0D0D0D"/>
                </a:solidFill>
                <a:effectLst/>
                <a:highlight>
                  <a:srgbClr val="FFFFFF"/>
                </a:highlight>
                <a:latin typeface="Söhne"/>
              </a:rPr>
              <a:t>The idea of transforming databases into generative AI machines is explored in this paper in an attempt to overcome these problems.</a:t>
            </a:r>
          </a:p>
          <a:p>
            <a:pPr algn="l">
              <a:buFont typeface="Arial" panose="020B0604020202020204" pitchFamily="34" charset="0"/>
              <a:buChar char="•"/>
            </a:pPr>
            <a:r>
              <a:rPr lang="en-US" sz="2000" b="0" i="0" dirty="0">
                <a:solidFill>
                  <a:srgbClr val="0D0D0D"/>
                </a:solidFill>
                <a:effectLst/>
                <a:highlight>
                  <a:srgbClr val="FFFFFF"/>
                </a:highlight>
                <a:latin typeface="Söhne"/>
              </a:rPr>
              <a:t> It lists the main challenges and suggests ways to overcome them with the help of generative big data models.</a:t>
            </a:r>
          </a:p>
          <a:p>
            <a:pPr algn="l">
              <a:buFont typeface="Arial" panose="020B0604020202020204" pitchFamily="34" charset="0"/>
              <a:buChar char="•"/>
            </a:pPr>
            <a:r>
              <a:rPr lang="en-US" sz="2000" b="0" i="0" dirty="0">
                <a:solidFill>
                  <a:srgbClr val="0D0D0D"/>
                </a:solidFill>
                <a:effectLst/>
                <a:highlight>
                  <a:srgbClr val="FFFFFF"/>
                </a:highlight>
                <a:latin typeface="Söhne"/>
              </a:rPr>
              <a:t>The GOD machine is a conceptual framework that is described in this study.</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279548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GOD machine example</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a:bodyPr>
          <a:lstStyle/>
          <a:p>
            <a:endParaRPr lang="en-US" sz="1800" dirty="0">
              <a:solidFill>
                <a:schemeClr val="tx1"/>
              </a:solidFill>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pic>
        <p:nvPicPr>
          <p:cNvPr id="5" name="Picture 4">
            <a:extLst>
              <a:ext uri="{FF2B5EF4-FFF2-40B4-BE49-F238E27FC236}">
                <a16:creationId xmlns:a16="http://schemas.microsoft.com/office/drawing/2014/main" id="{244C1366-47E7-B2E1-39BA-C30393A518C4}"/>
              </a:ext>
            </a:extLst>
          </p:cNvPr>
          <p:cNvPicPr>
            <a:picLocks noChangeAspect="1"/>
          </p:cNvPicPr>
          <p:nvPr/>
        </p:nvPicPr>
        <p:blipFill>
          <a:blip r:embed="rId5"/>
          <a:stretch>
            <a:fillRect/>
          </a:stretch>
        </p:blipFill>
        <p:spPr>
          <a:xfrm>
            <a:off x="1148871" y="1132955"/>
            <a:ext cx="6694647" cy="3783215"/>
          </a:xfrm>
          <a:prstGeom prst="rect">
            <a:avLst/>
          </a:prstGeom>
        </p:spPr>
      </p:pic>
    </p:spTree>
    <p:extLst>
      <p:ext uri="{BB962C8B-B14F-4D97-AF65-F5344CB8AC3E}">
        <p14:creationId xmlns:p14="http://schemas.microsoft.com/office/powerpoint/2010/main" val="43450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endParaRPr lang="en-US" dirty="0"/>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210" y="460417"/>
            <a:ext cx="1080000" cy="1080000"/>
          </a:xfrm>
          <a:prstGeom prst="rect">
            <a:avLst/>
          </a:prstGeom>
        </p:spPr>
      </p:pic>
      <p:pic>
        <p:nvPicPr>
          <p:cNvPr id="7" name="god machine">
            <a:hlinkClick r:id="" action="ppaction://media"/>
            <a:extLst>
              <a:ext uri="{FF2B5EF4-FFF2-40B4-BE49-F238E27FC236}">
                <a16:creationId xmlns:a16="http://schemas.microsoft.com/office/drawing/2014/main" id="{5C098E32-F23C-23BE-1123-3AFC5F90FB77}"/>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304498" y="181951"/>
            <a:ext cx="8587982" cy="4831095"/>
          </a:xfrm>
        </p:spPr>
      </p:pic>
    </p:spTree>
    <p:extLst>
      <p:ext uri="{BB962C8B-B14F-4D97-AF65-F5344CB8AC3E}">
        <p14:creationId xmlns:p14="http://schemas.microsoft.com/office/powerpoint/2010/main" val="363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a:bodyPr>
          <a:lstStyle/>
          <a:p>
            <a:r>
              <a:rPr lang="en-US" sz="2000" dirty="0">
                <a:solidFill>
                  <a:srgbClr val="0D0D0D"/>
                </a:solidFill>
                <a:highlight>
                  <a:srgbClr val="FFFFFF"/>
                </a:highlight>
                <a:latin typeface="Söhne"/>
              </a:rPr>
              <a:t>The GOD machine, is a unique framework that automates difficult operations and produces useful insights, is introduced in this research. </a:t>
            </a:r>
          </a:p>
          <a:p>
            <a:r>
              <a:rPr lang="en-US" sz="2000" dirty="0">
                <a:solidFill>
                  <a:srgbClr val="0D0D0D"/>
                </a:solidFill>
                <a:highlight>
                  <a:srgbClr val="FFFFFF"/>
                </a:highlight>
                <a:latin typeface="Söhne"/>
              </a:rPr>
              <a:t>The GOD machine's effectiveness in resolving actual business difficulties in a variety of sectors is showcased through a case study.</a:t>
            </a:r>
          </a:p>
          <a:p>
            <a:r>
              <a:rPr lang="en-US" sz="2000" b="1" u="sng" dirty="0">
                <a:solidFill>
                  <a:srgbClr val="0D0D0D"/>
                </a:solidFill>
                <a:highlight>
                  <a:srgbClr val="FFFFFF"/>
                </a:highlight>
                <a:latin typeface="Söhne"/>
              </a:rPr>
              <a:t>Future Directions: </a:t>
            </a:r>
            <a:r>
              <a:rPr lang="en-US" sz="2000" dirty="0">
                <a:solidFill>
                  <a:srgbClr val="0D0D0D"/>
                </a:solidFill>
                <a:highlight>
                  <a:srgbClr val="FFFFFF"/>
                </a:highlight>
                <a:latin typeface="Söhne"/>
              </a:rPr>
              <a:t>The study provides opportunities for more investigation and use of generative AI in database data analysis.</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1691646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a:bodyPr>
          <a:lstStyle/>
          <a:p>
            <a:r>
              <a:rPr lang="en-US" sz="2000" dirty="0">
                <a:solidFill>
                  <a:srgbClr val="0D0D0D"/>
                </a:solidFill>
                <a:highlight>
                  <a:srgbClr val="FFFFFF"/>
                </a:highlight>
                <a:latin typeface="Söhne"/>
              </a:rPr>
              <a:t>SmartApps: </a:t>
            </a:r>
            <a:r>
              <a:rPr lang="en-US" sz="2000" dirty="0">
                <a:solidFill>
                  <a:srgbClr val="0D0D0D"/>
                </a:solidFill>
                <a:highlight>
                  <a:srgbClr val="FFFFFF"/>
                </a:highlight>
                <a:latin typeface="Söhne"/>
                <a:hlinkClick r:id="rId3">
                  <a:extLst>
                    <a:ext uri="{A12FA001-AC4F-418D-AE19-62706E023703}">
                      <ahyp:hlinkClr xmlns:ahyp="http://schemas.microsoft.com/office/drawing/2018/hyperlinkcolor" val="tx"/>
                    </a:ext>
                  </a:extLst>
                </a:hlinkClick>
              </a:rPr>
              <a:t>http://www.smart-apps.ai/</a:t>
            </a:r>
            <a:endParaRPr lang="en-US" sz="2000" dirty="0">
              <a:solidFill>
                <a:srgbClr val="0D0D0D"/>
              </a:solidFill>
              <a:highlight>
                <a:srgbClr val="FFFFFF"/>
              </a:highlight>
              <a:latin typeface="Söhne"/>
            </a:endParaRPr>
          </a:p>
          <a:p>
            <a:r>
              <a:rPr lang="en-GB" sz="2000" dirty="0">
                <a:solidFill>
                  <a:srgbClr val="0D0D0D"/>
                </a:solidFill>
                <a:highlight>
                  <a:srgbClr val="FFFFFF"/>
                </a:highlight>
                <a:latin typeface="Söhne"/>
              </a:rPr>
              <a:t>Jindal, A., </a:t>
            </a:r>
            <a:r>
              <a:rPr lang="en-GB" sz="2000" dirty="0" err="1">
                <a:solidFill>
                  <a:srgbClr val="0D0D0D"/>
                </a:solidFill>
                <a:highlight>
                  <a:srgbClr val="FFFFFF"/>
                </a:highlight>
                <a:latin typeface="Söhne"/>
              </a:rPr>
              <a:t>Qiao</a:t>
            </a:r>
            <a:r>
              <a:rPr lang="en-GB" sz="2000" dirty="0">
                <a:solidFill>
                  <a:srgbClr val="0D0D0D"/>
                </a:solidFill>
                <a:highlight>
                  <a:srgbClr val="FFFFFF"/>
                </a:highlight>
                <a:latin typeface="Söhne"/>
              </a:rPr>
              <a:t>, S., </a:t>
            </a:r>
            <a:r>
              <a:rPr lang="en-GB" sz="2000" dirty="0" err="1">
                <a:solidFill>
                  <a:srgbClr val="0D0D0D"/>
                </a:solidFill>
                <a:highlight>
                  <a:srgbClr val="FFFFFF"/>
                </a:highlight>
                <a:latin typeface="Söhne"/>
              </a:rPr>
              <a:t>Madhula</a:t>
            </a:r>
            <a:r>
              <a:rPr lang="en-GB" sz="2000" dirty="0">
                <a:solidFill>
                  <a:srgbClr val="0D0D0D"/>
                </a:solidFill>
                <a:highlight>
                  <a:srgbClr val="FFFFFF"/>
                </a:highlight>
                <a:latin typeface="Söhne"/>
              </a:rPr>
              <a:t>, S.R., Raheja, K. and Jain, S., 2018. Turning Databases Into Generative AI Machines.</a:t>
            </a:r>
            <a:endParaRPr lang="en-US" sz="2000" dirty="0">
              <a:solidFill>
                <a:srgbClr val="0D0D0D"/>
              </a:solidFill>
              <a:highlight>
                <a:srgbClr val="FFFFFF"/>
              </a:highlight>
              <a:latin typeface="Söhne"/>
            </a:endParaRPr>
          </a:p>
          <a:p>
            <a:endParaRPr lang="en-US" sz="1800" dirty="0">
              <a:solidFill>
                <a:schemeClr val="tx1"/>
              </a:solidFill>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110448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Thank you! </a:t>
            </a:r>
          </a:p>
        </p:txBody>
      </p:sp>
      <p:pic>
        <p:nvPicPr>
          <p:cNvPr id="2050" name="Picture 2" descr="https://lh3.googleusercontent.com/Odn82rV4xuSKZHhv6FbxN2wTfCxnNBeK3wz-Y_fs_fy7zD3b-o-g72L5Ua3lyeTsQ759YjW-qrfzrqPdRrK3vT4uJiI95I_AwSMEomrpDoYLj6X26KxyDEzNO9R9J55rp5jfWup_oJk">
            <a:extLst>
              <a:ext uri="{FF2B5EF4-FFF2-40B4-BE49-F238E27FC236}">
                <a16:creationId xmlns:a16="http://schemas.microsoft.com/office/drawing/2014/main" id="{81EEE695-EC65-437E-8C8E-6BE4AA2642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117" y="1615585"/>
            <a:ext cx="4897028" cy="326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417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Generative AI</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a:bodyPr>
          <a:lstStyle/>
          <a:p>
            <a:r>
              <a:rPr lang="en-US" sz="2000" dirty="0">
                <a:solidFill>
                  <a:srgbClr val="0D0D0D"/>
                </a:solidFill>
                <a:highlight>
                  <a:srgbClr val="FFFFFF"/>
                </a:highlight>
                <a:latin typeface="Söhne"/>
              </a:rPr>
              <a:t>Generative AI is a subset of artificial intelligence approaches which allows machines to create new data on their own that is either inspired by or are very similar to current data. </a:t>
            </a:r>
          </a:p>
          <a:p>
            <a:r>
              <a:rPr lang="en-US" sz="2000" dirty="0">
                <a:solidFill>
                  <a:srgbClr val="0D0D0D"/>
                </a:solidFill>
                <a:highlight>
                  <a:srgbClr val="FFFFFF"/>
                </a:highlight>
                <a:latin typeface="Söhne"/>
              </a:rPr>
              <a:t>Large datasets are the source of learning for generative AI systems, which produce new text, pictures, music, and many other things.</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192749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a:bodyPr>
          <a:lstStyle/>
          <a:p>
            <a:pPr>
              <a:lnSpc>
                <a:spcPct val="80000"/>
              </a:lnSpc>
            </a:pPr>
            <a:r>
              <a:rPr lang="en-US" sz="2000" b="1" u="sng" dirty="0">
                <a:solidFill>
                  <a:srgbClr val="0D0D0D"/>
                </a:solidFill>
                <a:highlight>
                  <a:srgbClr val="FFFFFF"/>
                </a:highlight>
                <a:latin typeface="Söhne"/>
              </a:rPr>
              <a:t>Natural Language Interface: </a:t>
            </a:r>
            <a:r>
              <a:rPr lang="en-US" sz="2000" dirty="0">
                <a:solidFill>
                  <a:srgbClr val="0D0D0D"/>
                </a:solidFill>
                <a:highlight>
                  <a:srgbClr val="FFFFFF"/>
                </a:highlight>
                <a:latin typeface="Söhne"/>
              </a:rPr>
              <a:t>Allows users to communicate with databases. </a:t>
            </a:r>
          </a:p>
          <a:p>
            <a:pPr>
              <a:lnSpc>
                <a:spcPct val="80000"/>
              </a:lnSpc>
            </a:pPr>
            <a:r>
              <a:rPr lang="en-US" sz="2000" b="1" u="sng" dirty="0">
                <a:solidFill>
                  <a:srgbClr val="0D0D0D"/>
                </a:solidFill>
                <a:highlight>
                  <a:srgbClr val="FFFFFF"/>
                </a:highlight>
                <a:latin typeface="Söhne"/>
              </a:rPr>
              <a:t>Contextual Generation: </a:t>
            </a:r>
            <a:r>
              <a:rPr lang="el-GR" sz="2000" dirty="0">
                <a:solidFill>
                  <a:srgbClr val="0D0D0D"/>
                </a:solidFill>
                <a:highlight>
                  <a:srgbClr val="FFFFFF"/>
                </a:highlight>
                <a:latin typeface="Söhne"/>
              </a:rPr>
              <a:t>Α</a:t>
            </a:r>
            <a:r>
              <a:rPr lang="en-US" sz="2000" dirty="0" err="1">
                <a:solidFill>
                  <a:srgbClr val="0D0D0D"/>
                </a:solidFill>
                <a:highlight>
                  <a:srgbClr val="FFFFFF"/>
                </a:highlight>
                <a:latin typeface="Söhne"/>
              </a:rPr>
              <a:t>ims</a:t>
            </a:r>
            <a:r>
              <a:rPr lang="en-US" sz="2000" dirty="0">
                <a:solidFill>
                  <a:srgbClr val="0D0D0D"/>
                </a:solidFill>
                <a:highlight>
                  <a:srgbClr val="FFFFFF"/>
                </a:highlight>
                <a:latin typeface="Söhne"/>
              </a:rPr>
              <a:t> to provide data that is relevant to the given context. </a:t>
            </a:r>
          </a:p>
          <a:p>
            <a:pPr>
              <a:lnSpc>
                <a:spcPct val="80000"/>
              </a:lnSpc>
            </a:pPr>
            <a:r>
              <a:rPr lang="en-US" sz="2000" b="1" u="sng" dirty="0">
                <a:solidFill>
                  <a:srgbClr val="0D0D0D"/>
                </a:solidFill>
                <a:highlight>
                  <a:srgbClr val="FFFFFF"/>
                </a:highlight>
                <a:latin typeface="Söhne"/>
              </a:rPr>
              <a:t>Fine-tuned Models:</a:t>
            </a:r>
            <a:r>
              <a:rPr lang="en-US" sz="2000" dirty="0">
                <a:solidFill>
                  <a:srgbClr val="0D0D0D"/>
                </a:solidFill>
                <a:highlight>
                  <a:srgbClr val="FFFFFF"/>
                </a:highlight>
                <a:latin typeface="Söhne"/>
              </a:rPr>
              <a:t> Models optimized for performance using datasets specifically trained on them.</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Rectangle 1">
            <a:extLst>
              <a:ext uri="{FF2B5EF4-FFF2-40B4-BE49-F238E27FC236}">
                <a16:creationId xmlns:a16="http://schemas.microsoft.com/office/drawing/2014/main" id="{2B8DCC05-2168-26B2-95CC-272B5CF5AA33}"/>
              </a:ext>
            </a:extLst>
          </p:cNvPr>
          <p:cNvSpPr>
            <a:spLocks noGrp="1" noChangeArrowheads="1"/>
          </p:cNvSpPr>
          <p:nvPr>
            <p:ph type="title"/>
          </p:nvPr>
        </p:nvSpPr>
        <p:spPr bwMode="auto">
          <a:xfrm>
            <a:off x="785298" y="0"/>
            <a:ext cx="741895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l-GR" dirty="0"/>
              <a:t>Current methods for generative</a:t>
            </a:r>
            <a:br>
              <a:rPr lang="en-US" altLang="el-GR" dirty="0"/>
            </a:br>
            <a:r>
              <a:rPr lang="en-US" altLang="el-GR" dirty="0"/>
              <a:t> AI in databases</a:t>
            </a:r>
            <a:endParaRPr lang="el-GR" altLang="el-GR" dirty="0"/>
          </a:p>
        </p:txBody>
      </p:sp>
    </p:spTree>
    <p:extLst>
      <p:ext uri="{BB962C8B-B14F-4D97-AF65-F5344CB8AC3E}">
        <p14:creationId xmlns:p14="http://schemas.microsoft.com/office/powerpoint/2010/main" val="119055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Comparison of the current methods</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a:bodyPr>
          <a:lstStyle/>
          <a:p>
            <a:r>
              <a:rPr lang="en-US" sz="2000" dirty="0">
                <a:solidFill>
                  <a:srgbClr val="0D0D0D"/>
                </a:solidFill>
                <a:highlight>
                  <a:srgbClr val="FFFFFF"/>
                </a:highlight>
                <a:latin typeface="Söhne"/>
              </a:rPr>
              <a:t>Can be compared on speed, accuracy, cost and privacy</a:t>
            </a:r>
          </a:p>
          <a:p>
            <a:pPr lvl="1"/>
            <a:r>
              <a:rPr lang="en-US" sz="2000" dirty="0">
                <a:solidFill>
                  <a:srgbClr val="0D0D0D"/>
                </a:solidFill>
                <a:highlight>
                  <a:srgbClr val="FFFFFF"/>
                </a:highlight>
                <a:latin typeface="Söhne"/>
              </a:rPr>
              <a:t>Natural Language Interface: Easy to use, although accuracy may be compromised.</a:t>
            </a:r>
          </a:p>
          <a:p>
            <a:pPr lvl="1"/>
            <a:r>
              <a:rPr lang="en-US" sz="2000" dirty="0">
                <a:solidFill>
                  <a:srgbClr val="0D0D0D"/>
                </a:solidFill>
                <a:highlight>
                  <a:srgbClr val="FFFFFF"/>
                </a:highlight>
                <a:latin typeface="Söhne"/>
              </a:rPr>
              <a:t>Contextual Generation: Slower, but relevance is given priority. </a:t>
            </a:r>
          </a:p>
          <a:p>
            <a:pPr lvl="1"/>
            <a:r>
              <a:rPr lang="en-US" sz="2000" dirty="0">
                <a:solidFill>
                  <a:srgbClr val="0D0D0D"/>
                </a:solidFill>
                <a:highlight>
                  <a:srgbClr val="FFFFFF"/>
                </a:highlight>
                <a:latin typeface="Söhne"/>
              </a:rPr>
              <a:t>Fine-tuned Models: Very accurate but demands a lot of resources and has privacy issues.</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2863441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dirty="0"/>
              <a:t>Comparison of the current methods</a:t>
            </a:r>
          </a:p>
        </p:txBody>
      </p:sp>
      <p:pic>
        <p:nvPicPr>
          <p:cNvPr id="5" name="Content Placeholder 4">
            <a:extLst>
              <a:ext uri="{FF2B5EF4-FFF2-40B4-BE49-F238E27FC236}">
                <a16:creationId xmlns:a16="http://schemas.microsoft.com/office/drawing/2014/main" id="{9C491D47-87F7-BC8F-8558-DE191F1D9783}"/>
              </a:ext>
            </a:extLst>
          </p:cNvPr>
          <p:cNvPicPr>
            <a:picLocks noGrp="1" noChangeAspect="1"/>
          </p:cNvPicPr>
          <p:nvPr>
            <p:ph sz="half" idx="1"/>
          </p:nvPr>
        </p:nvPicPr>
        <p:blipFill>
          <a:blip r:embed="rId3"/>
          <a:stretch>
            <a:fillRect/>
          </a:stretch>
        </p:blipFill>
        <p:spPr>
          <a:xfrm>
            <a:off x="1169210" y="2030627"/>
            <a:ext cx="6643807" cy="1597418"/>
          </a:xfrm>
        </p:spPr>
      </p:pic>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39438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GOD Machine</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a:bodyPr>
          <a:lstStyle/>
          <a:p>
            <a:r>
              <a:rPr lang="en-US" sz="2000" dirty="0">
                <a:solidFill>
                  <a:srgbClr val="0D0D0D"/>
                </a:solidFill>
                <a:highlight>
                  <a:srgbClr val="FFFFFF"/>
                </a:highlight>
                <a:latin typeface="Söhne"/>
              </a:rPr>
              <a:t>The God Machine is a generative AI system created especially for databases with the goal of automating data creation procedures. </a:t>
            </a:r>
          </a:p>
          <a:p>
            <a:r>
              <a:rPr lang="en-US" sz="2000" dirty="0">
                <a:solidFill>
                  <a:srgbClr val="0D0D0D"/>
                </a:solidFill>
                <a:highlight>
                  <a:srgbClr val="FFFFFF"/>
                </a:highlight>
                <a:latin typeface="Söhne"/>
              </a:rPr>
              <a:t>Focuses on the expanding need in contemporary enterprises for scalable and effective data synthesis.</a:t>
            </a:r>
          </a:p>
          <a:p>
            <a:pPr marL="0" indent="0">
              <a:buNone/>
            </a:pPr>
            <a:endParaRPr lang="en-US" sz="2000" dirty="0">
              <a:solidFill>
                <a:srgbClr val="0D0D0D"/>
              </a:solidFill>
              <a:highlight>
                <a:srgbClr val="FFFFFF"/>
              </a:highlight>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267720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GOD Machine Architecture</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3810636" cy="3184866"/>
          </a:xfrm>
        </p:spPr>
        <p:txBody>
          <a:bodyPr>
            <a:noAutofit/>
          </a:bodyPr>
          <a:lstStyle/>
          <a:p>
            <a:pPr marL="342900" lvl="1" indent="-342900">
              <a:buFont typeface="Arial" pitchFamily="34" charset="0"/>
              <a:buChar char="•"/>
            </a:pPr>
            <a:r>
              <a:rPr lang="en-US" sz="2000" dirty="0">
                <a:solidFill>
                  <a:srgbClr val="0D0D0D"/>
                </a:solidFill>
                <a:highlight>
                  <a:srgbClr val="FFFFFF"/>
                </a:highlight>
                <a:latin typeface="Söhne"/>
              </a:rPr>
              <a:t>Makes use of a multi-layered design with modules for production, transformation, and data retrieval. </a:t>
            </a:r>
          </a:p>
          <a:p>
            <a:pPr marL="342900" lvl="1" indent="-342900">
              <a:buFont typeface="Arial" pitchFamily="34" charset="0"/>
              <a:buChar char="•"/>
            </a:pPr>
            <a:r>
              <a:rPr lang="en-US" sz="2000" dirty="0">
                <a:solidFill>
                  <a:srgbClr val="0D0D0D"/>
                </a:solidFill>
                <a:highlight>
                  <a:srgbClr val="FFFFFF"/>
                </a:highlight>
                <a:latin typeface="Söhne"/>
              </a:rPr>
              <a:t>Incorporates cutting-edge machine learning methods for data gathering and modelling</a:t>
            </a:r>
            <a:r>
              <a:rPr lang="el-GR" sz="2000" dirty="0">
                <a:solidFill>
                  <a:srgbClr val="0D0D0D"/>
                </a:solidFill>
                <a:highlight>
                  <a:srgbClr val="FFFFFF"/>
                </a:highlight>
                <a:latin typeface="Söhne"/>
              </a:rPr>
              <a:t>.</a:t>
            </a:r>
            <a:endParaRPr lang="en-US" sz="2000" dirty="0">
              <a:solidFill>
                <a:srgbClr val="0D0D0D"/>
              </a:solidFill>
              <a:highlight>
                <a:srgbClr val="FFFFFF"/>
              </a:highlight>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pic>
        <p:nvPicPr>
          <p:cNvPr id="7" name="Picture 6">
            <a:extLst>
              <a:ext uri="{FF2B5EF4-FFF2-40B4-BE49-F238E27FC236}">
                <a16:creationId xmlns:a16="http://schemas.microsoft.com/office/drawing/2014/main" id="{506E0CCA-3CC0-F930-221C-DF6B9D6DD57A}"/>
              </a:ext>
            </a:extLst>
          </p:cNvPr>
          <p:cNvPicPr>
            <a:picLocks noChangeAspect="1"/>
          </p:cNvPicPr>
          <p:nvPr/>
        </p:nvPicPr>
        <p:blipFill>
          <a:blip r:embed="rId5"/>
          <a:stretch>
            <a:fillRect/>
          </a:stretch>
        </p:blipFill>
        <p:spPr>
          <a:xfrm>
            <a:off x="4581901" y="1275606"/>
            <a:ext cx="3435527" cy="3321221"/>
          </a:xfrm>
          <a:prstGeom prst="rect">
            <a:avLst/>
          </a:prstGeom>
        </p:spPr>
      </p:pic>
    </p:spTree>
    <p:extLst>
      <p:ext uri="{BB962C8B-B14F-4D97-AF65-F5344CB8AC3E}">
        <p14:creationId xmlns:p14="http://schemas.microsoft.com/office/powerpoint/2010/main" val="428985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GOD Machine Features</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lnSpcReduction="10000"/>
          </a:bodyPr>
          <a:lstStyle/>
          <a:p>
            <a:r>
              <a:rPr lang="en-US" sz="2000" b="1" u="sng" dirty="0">
                <a:solidFill>
                  <a:srgbClr val="0D0D0D"/>
                </a:solidFill>
                <a:highlight>
                  <a:srgbClr val="FFFFFF"/>
                </a:highlight>
                <a:latin typeface="Söhne"/>
              </a:rPr>
              <a:t>Scalability:</a:t>
            </a:r>
            <a:r>
              <a:rPr lang="en-US" sz="2000" dirty="0">
                <a:solidFill>
                  <a:srgbClr val="0D0D0D"/>
                </a:solidFill>
                <a:highlight>
                  <a:srgbClr val="FFFFFF"/>
                </a:highlight>
                <a:latin typeface="Söhne"/>
              </a:rPr>
              <a:t> Has the ability to effectively handle big datasets and provide a variety of data samples. </a:t>
            </a:r>
          </a:p>
          <a:p>
            <a:r>
              <a:rPr lang="en-US" sz="2000" b="1" u="sng" dirty="0">
                <a:solidFill>
                  <a:srgbClr val="0D0D0D"/>
                </a:solidFill>
                <a:highlight>
                  <a:srgbClr val="FFFFFF"/>
                </a:highlight>
                <a:latin typeface="Söhne"/>
              </a:rPr>
              <a:t>Customization:</a:t>
            </a:r>
            <a:r>
              <a:rPr lang="en-US" sz="2000" dirty="0">
                <a:solidFill>
                  <a:srgbClr val="0D0D0D"/>
                </a:solidFill>
                <a:highlight>
                  <a:srgbClr val="FFFFFF"/>
                </a:highlight>
                <a:latin typeface="Söhne"/>
              </a:rPr>
              <a:t> Enables users to define the limitations and desired properties of the data, allowing for customized data production. </a:t>
            </a:r>
          </a:p>
          <a:p>
            <a:r>
              <a:rPr lang="en-US" sz="2000" b="1" u="sng" dirty="0">
                <a:solidFill>
                  <a:srgbClr val="0D0D0D"/>
                </a:solidFill>
                <a:highlight>
                  <a:srgbClr val="FFFFFF"/>
                </a:highlight>
                <a:latin typeface="Söhne"/>
              </a:rPr>
              <a:t>Real-time generation: </a:t>
            </a:r>
            <a:r>
              <a:rPr lang="en-US" sz="2000" dirty="0">
                <a:solidFill>
                  <a:srgbClr val="0D0D0D"/>
                </a:solidFill>
                <a:highlight>
                  <a:srgbClr val="FFFFFF"/>
                </a:highlight>
                <a:latin typeface="Söhne"/>
              </a:rPr>
              <a:t>Enables dynamic and adaptable data production by supporting on-the-fly data synthesis. </a:t>
            </a:r>
          </a:p>
          <a:p>
            <a:r>
              <a:rPr lang="en-US" sz="2000" b="1" u="sng" dirty="0">
                <a:solidFill>
                  <a:srgbClr val="0D0D0D"/>
                </a:solidFill>
                <a:highlight>
                  <a:srgbClr val="FFFFFF"/>
                </a:highlight>
                <a:latin typeface="Söhne"/>
              </a:rPr>
              <a:t>Accuracy:</a:t>
            </a:r>
            <a:r>
              <a:rPr lang="en-US" sz="2000" dirty="0">
                <a:solidFill>
                  <a:srgbClr val="0D0D0D"/>
                </a:solidFill>
                <a:highlight>
                  <a:srgbClr val="FFFFFF"/>
                </a:highlight>
                <a:latin typeface="Söhne"/>
              </a:rPr>
              <a:t> Makes use of modern algorithms to guarantee the reliability and correctness of the data produced.</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Tree>
    <p:extLst>
      <p:ext uri="{BB962C8B-B14F-4D97-AF65-F5344CB8AC3E}">
        <p14:creationId xmlns:p14="http://schemas.microsoft.com/office/powerpoint/2010/main" val="380584552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O4 (2).pptx" id="{1F38372D-E5E0-4BE6-A95F-A78E008176BD}" vid="{FAA6CFC1-A651-4160-90DD-126E395EF5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586</TotalTime>
  <Words>1710</Words>
  <Application>Microsoft Office PowerPoint</Application>
  <PresentationFormat>On-screen Show (16:9)</PresentationFormat>
  <Paragraphs>147</Paragraphs>
  <Slides>24</Slides>
  <Notes>23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Helvetica Neue</vt:lpstr>
      <vt:lpstr>Söhne</vt:lpstr>
      <vt:lpstr>Arial</vt:lpstr>
      <vt:lpstr>Calibri</vt:lpstr>
      <vt:lpstr>Constantia</vt:lpstr>
      <vt:lpstr>Θέμα του Office</vt:lpstr>
      <vt:lpstr>Turning Databases Into Generative AI Machines </vt:lpstr>
      <vt:lpstr>Introduction</vt:lpstr>
      <vt:lpstr>Generative AI</vt:lpstr>
      <vt:lpstr>Current methods for generative  AI in databases</vt:lpstr>
      <vt:lpstr>Comparison of the current methods</vt:lpstr>
      <vt:lpstr>Comparison of the current methods</vt:lpstr>
      <vt:lpstr>GOD Machine</vt:lpstr>
      <vt:lpstr>GOD Machine Architecture</vt:lpstr>
      <vt:lpstr>GOD Machine Features</vt:lpstr>
      <vt:lpstr>Large Data Model (LDM)</vt:lpstr>
      <vt:lpstr>Large Data Model (LDM)</vt:lpstr>
      <vt:lpstr>Scalable Retrieval Augmentation</vt:lpstr>
      <vt:lpstr>Scalable Retrieval Augmentation</vt:lpstr>
      <vt:lpstr>Private Language Models</vt:lpstr>
      <vt:lpstr>Private Language Models</vt:lpstr>
      <vt:lpstr>DataChain</vt:lpstr>
      <vt:lpstr>DataChain</vt:lpstr>
      <vt:lpstr>Case Study</vt:lpstr>
      <vt:lpstr>Case Study</vt:lpstr>
      <vt:lpstr>GOD machine example</vt:lpstr>
      <vt:lpstr>PowerPoint Presentation</vt:lpstr>
      <vt:lpstr>Conclusion</vt:lpstr>
      <vt:lpstr>References</vt:lpstr>
      <vt:lpstr>Thank you! </vt:lpstr>
    </vt:vector>
  </TitlesOfParts>
  <Manager>Advanced Topics in Databases</Manager>
  <Company/>
  <LinksUpToDate>false</LinksUpToDate>
  <SharedDoc>false</SharedDoc>
  <HyperlinkBase>https://www2.cs.ucy.ac.cy/~dzeina/courses/epl646/</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Databases Into Generative AI Machines </dc:title>
  <dc:subject/>
  <dc:creator>Maria Alkiviadous</dc:creator>
  <cp:keywords/>
  <dc:description/>
  <cp:lastModifiedBy>Maria Alkiviadous</cp:lastModifiedBy>
  <cp:revision>35</cp:revision>
  <dcterms:created xsi:type="dcterms:W3CDTF">2024-04-15T15:24:51Z</dcterms:created>
  <dcterms:modified xsi:type="dcterms:W3CDTF">2024-04-18T19:23:29Z</dcterms:modified>
  <cp:category>Student Presentations</cp:category>
</cp:coreProperties>
</file>