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61" r:id="rId2"/>
    <p:sldId id="257" r:id="rId3"/>
    <p:sldId id="268" r:id="rId4"/>
    <p:sldId id="269" r:id="rId5"/>
    <p:sldId id="278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86" r:id="rId14"/>
    <p:sldId id="277" r:id="rId15"/>
    <p:sldId id="285" r:id="rId16"/>
    <p:sldId id="279" r:id="rId17"/>
    <p:sldId id="280" r:id="rId18"/>
    <p:sldId id="281" r:id="rId19"/>
    <p:sldId id="282" r:id="rId20"/>
    <p:sldId id="283" r:id="rId21"/>
    <p:sldId id="284" r:id="rId22"/>
    <p:sldId id="287" r:id="rId23"/>
    <p:sldId id="288" r:id="rId24"/>
    <p:sldId id="289" r:id="rId25"/>
    <p:sldId id="290" r:id="rId26"/>
    <p:sldId id="291" r:id="rId27"/>
    <p:sldId id="292" r:id="rId28"/>
    <p:sldId id="265" r:id="rId29"/>
    <p:sldId id="293" r:id="rId30"/>
    <p:sldId id="294" r:id="rId31"/>
    <p:sldId id="266" r:id="rId32"/>
    <p:sldId id="295" r:id="rId33"/>
    <p:sldId id="267" r:id="rId34"/>
    <p:sldId id="296" r:id="rId35"/>
    <p:sldId id="297" r:id="rId36"/>
    <p:sldId id="298" r:id="rId37"/>
    <p:sldId id="299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75515" autoAdjust="0"/>
  </p:normalViewPr>
  <p:slideViewPr>
    <p:cSldViewPr snapToGrid="0">
      <p:cViewPr>
        <p:scale>
          <a:sx n="101" d="100"/>
          <a:sy n="101" d="100"/>
        </p:scale>
        <p:origin x="-1926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09-Oct-17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09-Oct-17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69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Για κάθε ενέργεια βελτιστοποίησης (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optimization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err="1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action</a:t>
            </a: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), 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το DBMS θα χρειαστεί να εκτιμήσει τις πιθανές επιπτώσεις της στη βάση δεδομένων, δηλαδή τόσο τους πόρους που θα χρησιμοποιήσει η ενέργεια, αλλά και τους πόρους που θα χρησιμοποιήσει το DBMS για την ανάπτυξή της.</a:t>
            </a:r>
          </a:p>
          <a:p>
            <a:pPr lvl="0" defTabSz="914400">
              <a:lnSpc>
                <a:spcPct val="100000"/>
              </a:lnSpc>
              <a:defRPr sz="1800"/>
            </a:pPr>
            <a:endParaRPr lang="el-GR" sz="1200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Πρόβλημα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Είναι 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σημαντικό το DBMS να εφαρμόσει αποτελεσματικά αυτές τις βελτιστοποιήσεις, χωρίς να επιβαρύνει υπερβολικά την απόδοση του συστήματος. Σε αντίθετη περίπτωση θα είναι πολύ δύσκολη η σχεδίαση ενός συστήματος που θα διορθώνεται αυτόματα, ειδικά στην περίπτωση που θα εφαρμόζει τις αλλαγές μια φορά την εβδομάδα.</a:t>
            </a:r>
          </a:p>
          <a:p>
            <a:pPr lvl="0" defTabSz="914400">
              <a:lnSpc>
                <a:spcPct val="100000"/>
              </a:lnSpc>
              <a:defRPr sz="1800"/>
            </a:pPr>
            <a:endParaRPr lang="el-GR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Λύση:</a:t>
            </a:r>
            <a:r>
              <a:rPr lang="el-GR" sz="1200" baseline="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err="1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in</a:t>
            </a: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-</a:t>
            </a:r>
            <a:r>
              <a:rPr lang="el-GR" sz="1200" dirty="0" err="1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memory</a:t>
            </a: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DBMS </a:t>
            </a:r>
            <a:r>
              <a:rPr lang="en-US" sz="1200" dirty="0" smtClean="0">
                <a:solidFill>
                  <a:srgbClr val="2D2E2D"/>
                </a:solidFill>
              </a:rPr>
              <a:t>Architecture</a:t>
            </a:r>
            <a:endParaRPr lang="el-GR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που μπορεί να εφαρμόσει βελτιστοποιήσεις, οι οποίες δεν επηρεάζουν πολύ την εφαρμογή κατά την ανάπτυξή τους, 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δηλαδή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το DBMS στηρίζεται κυρίως στην μνήμη για αποθήκευση, διαχείριση και χειρισμό δεδομένων. 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Αυτό εξαλείφει την καθυστέρηση και την επιβάρυνση της αποθήκευσης στο σκληρό δίσκο και μειώνει το σύνολο εντολών που απαιτείται για την πρόσβαση στα δεδομένα.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Άρα, η απόδοση των εφαρμογών και των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queries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μπορεί να βελτιωθεί σημαντικά.</a:t>
            </a:r>
          </a:p>
          <a:p>
            <a:pPr lvl="0" defTabSz="914400">
              <a:lnSpc>
                <a:spcPct val="100000"/>
              </a:lnSpc>
              <a:defRPr sz="1800"/>
            </a:pPr>
            <a:endParaRPr lang="el-GR" sz="1200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in-memory DB </a:t>
            </a:r>
            <a:r>
              <a:rPr lang="el-GR" sz="1200" b="1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VS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disk-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optimized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DB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Οι in-memory DB είναι πιο γρήγορες από τις disk-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optimized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DB, επειδή η πρόσβαση στο δίσκο είναι πιο αργή από την πρόσβαση στη μνήμη. Έτσι οι</a:t>
            </a:r>
            <a:r>
              <a:rPr lang="el-GR" sz="1200" b="1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εσωτερικοί αλγόριθμοι βελτιστοποίησης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είναι απλούστεροι και εκτελούν λιγότερες οδηγίες CPU, άρα βελτιώνεται η απόδοση του συστήματος.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036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Να μην βασίζετε σε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program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analysis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tools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που υποστηρίζουν συγκεκριμένα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programming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environments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μόνο.  Θα πρέπει δηλαδή να φτιαχτεί με τέτοιο τρόπο ώστε να υποστηρίζει οποιοδήποτε 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environment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655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31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323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 sz="1800"/>
            </a:pPr>
            <a:r>
              <a:rPr lang="el-GR" sz="1200" dirty="0">
                <a:latin typeface="+mn-lt"/>
                <a:ea typeface="Arial"/>
                <a:cs typeface="Arial"/>
                <a:sym typeface="Arial"/>
              </a:rPr>
              <a:t>Τα προηγούμενα DBMS ήταν υπερβολικά δύσκολο να λειτουργούν αυτόματα, λόγω του ότι απαιτούσαν συχνή επανεκκίνηση (</a:t>
            </a:r>
            <a:r>
              <a:rPr lang="el-GR" sz="1200" dirty="0" err="1">
                <a:latin typeface="+mn-lt"/>
                <a:ea typeface="Arial"/>
                <a:cs typeface="Arial"/>
                <a:sym typeface="Arial"/>
              </a:rPr>
              <a:t>restarting</a:t>
            </a:r>
            <a:r>
              <a:rPr lang="el-GR" sz="1200" dirty="0">
                <a:latin typeface="+mn-lt"/>
                <a:ea typeface="Arial"/>
                <a:cs typeface="Arial"/>
                <a:sym typeface="Arial"/>
              </a:rPr>
              <a:t>) όταν γίνονταν αλλαγές (</a:t>
            </a:r>
            <a:r>
              <a:rPr lang="el-GR" sz="1200" dirty="0" err="1">
                <a:latin typeface="+mn-lt"/>
                <a:ea typeface="Arial"/>
                <a:cs typeface="Arial"/>
                <a:sym typeface="Arial"/>
              </a:rPr>
              <a:t>changes</a:t>
            </a:r>
            <a:r>
              <a:rPr lang="el-GR" sz="1200" dirty="0">
                <a:latin typeface="+mn-lt"/>
                <a:ea typeface="Arial"/>
                <a:cs typeface="Arial"/>
                <a:sym typeface="Arial"/>
              </a:rPr>
              <a:t>) και πολλές από αυτές τις </a:t>
            </a:r>
            <a:r>
              <a:rPr lang="el-GR" sz="1200" dirty="0" err="1">
                <a:latin typeface="+mn-lt"/>
                <a:ea typeface="Arial"/>
                <a:cs typeface="Arial"/>
                <a:sym typeface="Arial"/>
              </a:rPr>
              <a:t>ενέργεις</a:t>
            </a:r>
            <a:r>
              <a:rPr lang="el-GR" sz="1200" dirty="0">
                <a:latin typeface="+mn-lt"/>
                <a:ea typeface="Arial"/>
                <a:cs typeface="Arial"/>
                <a:sym typeface="Arial"/>
              </a:rPr>
              <a:t>/</a:t>
            </a:r>
            <a:r>
              <a:rPr lang="el-GR" sz="1200" dirty="0" err="1">
                <a:latin typeface="+mn-lt"/>
                <a:ea typeface="Arial"/>
                <a:cs typeface="Arial"/>
                <a:sym typeface="Arial"/>
              </a:rPr>
              <a:t>acts</a:t>
            </a:r>
            <a:r>
              <a:rPr lang="el-GR" sz="1200" dirty="0">
                <a:latin typeface="+mn-lt"/>
                <a:ea typeface="Arial"/>
                <a:cs typeface="Arial"/>
                <a:sym typeface="Arial"/>
              </a:rPr>
              <a:t> που αναφέραμε (βλέπε πίνακα) είναι πολύ αργές. </a:t>
            </a:r>
          </a:p>
          <a:p>
            <a:pPr lvl="0">
              <a:defRPr sz="1800"/>
            </a:pPr>
            <a:r>
              <a:rPr lang="el-GR" sz="1200" dirty="0">
                <a:latin typeface="+mn-lt"/>
                <a:ea typeface="Arial"/>
                <a:cs typeface="Arial"/>
                <a:sym typeface="Arial"/>
              </a:rPr>
              <a:t>Η λύση σε αυτό το πρόβλημα, είναι η αρχιτεκτονική DBMS να διαθέτει ενσωματωμένα εξαρτήματα </a:t>
            </a:r>
            <a:r>
              <a:rPr lang="el-GR" sz="1200" dirty="0" err="1">
                <a:latin typeface="+mn-lt"/>
                <a:ea typeface="Arial"/>
                <a:cs typeface="Arial"/>
                <a:sym typeface="Arial"/>
              </a:rPr>
              <a:t>αυτοδιακίνησης</a:t>
            </a:r>
            <a:r>
              <a:rPr lang="el-GR" sz="1200" dirty="0">
                <a:latin typeface="+mn-lt"/>
                <a:ea typeface="Arial"/>
                <a:cs typeface="Arial"/>
                <a:sym typeface="Arial"/>
              </a:rPr>
              <a:t> (</a:t>
            </a:r>
            <a:r>
              <a:rPr lang="el-GR" sz="1200" dirty="0" err="1">
                <a:latin typeface="+mn-lt"/>
                <a:ea typeface="Arial"/>
                <a:cs typeface="Arial"/>
                <a:sym typeface="Arial"/>
              </a:rPr>
              <a:t>integrated</a:t>
            </a:r>
            <a:r>
              <a:rPr lang="el-GR" sz="1200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err="1">
                <a:latin typeface="+mn-lt"/>
                <a:ea typeface="Arial"/>
                <a:cs typeface="Arial"/>
                <a:sym typeface="Arial"/>
              </a:rPr>
              <a:t>self-driving</a:t>
            </a:r>
            <a:r>
              <a:rPr lang="el-GR" sz="1200" dirty="0"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err="1">
                <a:latin typeface="+mn-lt"/>
                <a:ea typeface="Arial"/>
                <a:cs typeface="Arial"/>
                <a:sym typeface="Arial"/>
              </a:rPr>
              <a:t>components</a:t>
            </a:r>
            <a:r>
              <a:rPr lang="el-GR" sz="1200" dirty="0">
                <a:latin typeface="+mn-lt"/>
                <a:ea typeface="Arial"/>
                <a:cs typeface="Arial"/>
                <a:sym typeface="Arial"/>
              </a:rPr>
              <a:t>) για πιο καλό έλεγχο του συστήματος.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197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Η μέτρηση που επηρεάζει πιο πολύ την απόδοση είναι η καθυστέρηση (είτε σε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queries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είτε σε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transactions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/ συναλλαγές) και άρα είναι αυτή που πρέπει να βελτιστοποιήσουμε.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80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/>
              <a:t>ενσωματωμένα </a:t>
            </a:r>
            <a:r>
              <a:rPr lang="en-US" sz="1200" dirty="0"/>
              <a:t>self-driving </a:t>
            </a:r>
            <a:r>
              <a:rPr lang="el-GR" sz="1200" dirty="0"/>
              <a:t>εξαρτήματα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641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Το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Peleton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περιέχει ένα ενσωματωμένο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monitor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για να παρακολουθεί την εσωτερική ροή συμβάντων (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internal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event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stream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) του συστήματος, για τα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queries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που εκτελέστηκαν.</a:t>
            </a:r>
          </a:p>
          <a:p>
            <a:pPr lvl="0" defTabSz="914400">
              <a:lnSpc>
                <a:spcPct val="100000"/>
              </a:lnSpc>
              <a:defRPr sz="1800"/>
            </a:pPr>
            <a:endParaRPr lang="el-GR" sz="1200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Έτσι το DBMS μπορεί να κατασκευάζει μοντέλα πρόβλεψης (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forecast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models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) για να προβλέψουν το αναμενόμενο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workload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του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application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. Με βάση το προβλεπόμενο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workload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επιλέγει τις καλύτερες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actions</a:t>
            </a:r>
            <a:endParaRPr lang="el-GR" sz="1200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062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Runtime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metrics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: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Tο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DBMS, ομαδοποιεί παρόμοια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queries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χωρίς να χρειάζεται να κατανοήσει τη σημασία τους, αλλά είναι πιο ευαίσθητα/(επηρεάζονται πιο πολύ από,) στις </a:t>
            </a:r>
            <a:r>
              <a:rPr lang="el-GR" sz="1200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αλλαγές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που γίνονται </a:t>
            </a:r>
            <a:r>
              <a:rPr lang="el-GR" sz="1200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είτε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στα περιεχόμενα της βάσης δεδομένων είτε στον φυσικό σχεδιασμό τους</a:t>
            </a:r>
          </a:p>
          <a:p>
            <a:pPr lvl="0" defTabSz="914400">
              <a:lnSpc>
                <a:spcPct val="100000"/>
              </a:lnSpc>
              <a:defRPr sz="1800"/>
            </a:pPr>
            <a:endParaRPr lang="el-GR" sz="1200" dirty="0">
              <a:solidFill>
                <a:srgbClr val="2D2E2D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Logical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Semantics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: </a:t>
            </a:r>
            <a:r>
              <a:rPr lang="el-GR" sz="1200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ανεξάρτητα από τις αλλαγές 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στο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Peleton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: έτσι με βάση την ήδη υπάρχον μέθοδο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DBSeer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, τα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queries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ταξινομούνται με βάση τη </a:t>
            </a:r>
            <a:r>
              <a:rPr lang="el-GR" sz="1200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λογική σημασιολογία 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των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queries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και στον αριθμό των πλειάδων (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tuples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) που έχουν πρόσβαση [41]</a:t>
            </a:r>
            <a:endParaRPr lang="el-GR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endParaRPr lang="el-GR" sz="1200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Το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Peloton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χρησιμοποιεί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cross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validation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τεχνικές για να καθορίσει πότε το ποσοστό σφάλματος της ομαδοποίησης των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clusters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υπερβαίνει ένα κατώφλι. Έτσι ξαναγίνεται η ομαδοποίηση και εκπαιδεύονται  ξανά τα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forecast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models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.</a:t>
            </a:r>
            <a:endParaRPr lang="el-GR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558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53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Workload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= φόρτος εργασίας. Το ποσό εργασίας που παράγει ή μπορεί να παράγει ένα μηχάνημα σε μια συγκεκριμένη χρονική περίοδο.  Στην δική μας περίπτωση </a:t>
            </a: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εννοούμε</a:t>
            </a:r>
            <a:r>
              <a:rPr lang="el-GR" sz="1200" baseline="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τον α</a:t>
            </a: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ριθμό 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των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queries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ή</a:t>
            </a:r>
            <a:r>
              <a:rPr lang="el-GR" sz="1200" baseline="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και των</a:t>
            </a: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transactions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που εκτελούνται. </a:t>
            </a:r>
            <a:endParaRPr lang="el-GR" sz="1200" dirty="0" smtClean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endParaRPr lang="el-GR" sz="1200" dirty="0" smtClean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Αν θέλουμε να</a:t>
            </a:r>
            <a:r>
              <a:rPr lang="el-GR" sz="1200" baseline="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κάνουμε </a:t>
            </a:r>
            <a:r>
              <a:rPr lang="el-GR" sz="1200" baseline="0" dirty="0" err="1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αναβάθμηση</a:t>
            </a:r>
            <a:r>
              <a:rPr lang="el-GR" sz="1200" baseline="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του</a:t>
            </a:r>
            <a:r>
              <a:rPr lang="en-GB" sz="1200" baseline="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hardware </a:t>
            </a:r>
            <a:r>
              <a:rPr lang="el-GR" sz="1200" baseline="0" dirty="0" err="1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ισως</a:t>
            </a:r>
            <a:r>
              <a:rPr lang="el-GR" sz="1200" baseline="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χρειαστεί να κάνουμε </a:t>
            </a:r>
            <a:r>
              <a:rPr lang="en-GB" sz="1200" baseline="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back up the data or test those update to another test system</a:t>
            </a:r>
            <a:endParaRPr lang="el-GR" sz="1200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endParaRPr lang="el-GR" sz="1200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/>
              <a:t>Ένα μοντέλο πρόβλεψης που εφαρμόστηκε στα προηγούμενα 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484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LSTM = … αφού μπορούν να καθορίζουν αν θα διατηρηθούν οι παλιότερες πληροφορίες </a:t>
            </a:r>
          </a:p>
          <a:p>
            <a:pPr lvl="0" defTabSz="914400">
              <a:lnSpc>
                <a:spcPct val="100000"/>
              </a:lnSpc>
              <a:defRPr sz="1800"/>
            </a:pPr>
            <a:endParaRPr lang="el-GR" sz="1200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..με μακροπρόθεσμη μνήμη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554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741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>
                <a:solidFill>
                  <a:srgbClr val="2D2E2D"/>
                </a:solidFill>
              </a:rPr>
              <a:t>Το σύστημα καθώς αναζητά ενέργειες με τη χρήση του </a:t>
            </a:r>
            <a:r>
              <a:rPr lang="el-GR" sz="1200" dirty="0" err="1">
                <a:solidFill>
                  <a:srgbClr val="2D2E2D"/>
                </a:solidFill>
              </a:rPr>
              <a:t>control</a:t>
            </a:r>
            <a:r>
              <a:rPr lang="el-GR" sz="1200" dirty="0">
                <a:solidFill>
                  <a:srgbClr val="2D2E2D"/>
                </a:solidFill>
              </a:rPr>
              <a:t> </a:t>
            </a:r>
            <a:r>
              <a:rPr lang="el-GR" sz="1200" dirty="0" err="1">
                <a:solidFill>
                  <a:srgbClr val="2D2E2D"/>
                </a:solidFill>
              </a:rPr>
              <a:t>framework</a:t>
            </a:r>
            <a:r>
              <a:rPr lang="el-GR" sz="1200" dirty="0">
                <a:solidFill>
                  <a:srgbClr val="2D2E2D"/>
                </a:solidFill>
              </a:rPr>
              <a:t>, τις αποθηκεύει σε έναν κατάλογο (</a:t>
            </a:r>
            <a:r>
              <a:rPr lang="el-GR" sz="1200" dirty="0" err="1">
                <a:solidFill>
                  <a:srgbClr val="2D2E2D"/>
                </a:solidFill>
              </a:rPr>
              <a:t>catalog</a:t>
            </a:r>
            <a:r>
              <a:rPr lang="el-GR" sz="1200" dirty="0">
                <a:solidFill>
                  <a:srgbClr val="2D2E2D"/>
                </a:solidFill>
              </a:rPr>
              <a:t>) μαζί με το </a:t>
            </a:r>
            <a:r>
              <a:rPr lang="el-GR" sz="1200" dirty="0" err="1">
                <a:solidFill>
                  <a:srgbClr val="2D2E2D"/>
                </a:solidFill>
              </a:rPr>
              <a:t>history</a:t>
            </a:r>
            <a:r>
              <a:rPr lang="el-GR" sz="1200" dirty="0">
                <a:solidFill>
                  <a:srgbClr val="2D2E2D"/>
                </a:solidFill>
              </a:rPr>
              <a:t> του τι συνέβη στο σύστημα όταν τις κάλεσε…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773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 sz="1800"/>
            </a:pPr>
            <a:r>
              <a:rPr lang="el-GR" sz="1200" dirty="0"/>
              <a:t>Η προσέγγιση που χρησιμοποιείται για την επιλογή των καλύτερων ενεργειών είναι το </a:t>
            </a:r>
            <a:r>
              <a:rPr lang="el-GR" sz="1200" dirty="0" err="1"/>
              <a:t>Receding</a:t>
            </a:r>
            <a:r>
              <a:rPr lang="el-GR" sz="1200" dirty="0"/>
              <a:t> </a:t>
            </a:r>
            <a:r>
              <a:rPr lang="el-GR" sz="1200" dirty="0" err="1"/>
              <a:t>Horizon</a:t>
            </a:r>
            <a:r>
              <a:rPr lang="el-GR" sz="1200" dirty="0"/>
              <a:t> </a:t>
            </a:r>
            <a:r>
              <a:rPr lang="el-GR" sz="1200" dirty="0" err="1"/>
              <a:t>Control</a:t>
            </a:r>
            <a:r>
              <a:rPr lang="el-GR" sz="1200" dirty="0"/>
              <a:t> </a:t>
            </a:r>
            <a:r>
              <a:rPr lang="el-GR" sz="1200" dirty="0" err="1"/>
              <a:t>Model</a:t>
            </a:r>
            <a:r>
              <a:rPr lang="el-GR" sz="1200" dirty="0"/>
              <a:t>.</a:t>
            </a:r>
          </a:p>
          <a:p>
            <a:pPr lvl="0">
              <a:defRPr sz="1800"/>
            </a:pPr>
            <a:r>
              <a:rPr lang="el-GR" sz="1200" dirty="0"/>
              <a:t>Η διαδικασία που ακολουθεί το μοντέλο σε κάθε εποχή είναι … </a:t>
            </a:r>
          </a:p>
          <a:p>
            <a:pPr lvl="0">
              <a:defRPr sz="1800"/>
            </a:pPr>
            <a:endParaRPr lang="el-GR" sz="1200" dirty="0"/>
          </a:p>
          <a:p>
            <a:pPr lvl="0">
              <a:defRPr sz="1800"/>
            </a:pPr>
            <a:r>
              <a:rPr lang="el-GR" sz="1200" dirty="0"/>
              <a:t>Η δομή του RHCM, είναι ένα δέντρο, όπου κάθε επίπεδο περιέχει την ενέργεια που μπορεί να καλέσει το DBMS εκείνη την στιγμή.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206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 sz="1800"/>
            </a:pPr>
            <a:r>
              <a:rPr lang="el-GR" sz="1200" dirty="0"/>
              <a:t>Το σύστημα ερευνά το δέντρο υπολογίζοντας το </a:t>
            </a:r>
            <a:r>
              <a:rPr lang="el-GR" sz="1200" dirty="0" err="1"/>
              <a:t>cost-benefit</a:t>
            </a:r>
            <a:r>
              <a:rPr lang="el-GR" sz="1200" dirty="0"/>
              <a:t> (κόστος-όφελος) των </a:t>
            </a:r>
            <a:r>
              <a:rPr lang="el-GR" sz="1200" dirty="0" err="1"/>
              <a:t>acts</a:t>
            </a:r>
            <a:r>
              <a:rPr lang="el-GR" sz="1200" dirty="0"/>
              <a:t> και επιλέγει την ακολουθία </a:t>
            </a:r>
            <a:r>
              <a:rPr lang="el-GR" sz="1200" dirty="0" err="1"/>
              <a:t>acts</a:t>
            </a:r>
            <a:r>
              <a:rPr lang="el-GR" sz="1200" dirty="0"/>
              <a:t> που έχει το καλύτερο αποτέλεσμα.</a:t>
            </a:r>
          </a:p>
          <a:p>
            <a:pPr lvl="0">
              <a:defRPr sz="1800"/>
            </a:pPr>
            <a:endParaRPr lang="el-GR" sz="1200" dirty="0"/>
          </a:p>
          <a:p>
            <a:pPr lvl="0">
              <a:defRPr sz="1800"/>
            </a:pPr>
            <a:r>
              <a:rPr lang="el-GR" sz="1200" dirty="0"/>
              <a:t>Επειδή πολλές ενέργειες δεν θα έχουν αναπτυχθεί πριν, δεν είναι πάντοτε δυνατό να δημιουργηθούν αυτές οι πληροφορίες από προηγούμενο ιστορικό.</a:t>
            </a:r>
          </a:p>
          <a:p>
            <a:pPr lvl="0">
              <a:defRPr sz="1800"/>
            </a:pPr>
            <a:r>
              <a:rPr lang="el-GR" sz="1200" dirty="0"/>
              <a:t>Έτσι αυτό το κόστος εκτιμάται με </a:t>
            </a:r>
            <a:r>
              <a:rPr lang="el-GR" sz="1200" dirty="0" err="1"/>
              <a:t>analytical</a:t>
            </a:r>
            <a:r>
              <a:rPr lang="el-GR" sz="1200" dirty="0"/>
              <a:t> </a:t>
            </a:r>
            <a:r>
              <a:rPr lang="el-GR" sz="1200" dirty="0" err="1"/>
              <a:t>models</a:t>
            </a:r>
            <a:r>
              <a:rPr lang="el-GR" sz="1200" dirty="0"/>
              <a:t> (αναλυτικά μοντέλα) που βελτιώνονται αυτόματα με </a:t>
            </a:r>
            <a:r>
              <a:rPr lang="el-GR" sz="1200" dirty="0" err="1"/>
              <a:t>feedback</a:t>
            </a:r>
            <a:r>
              <a:rPr lang="el-GR" sz="1200" dirty="0"/>
              <a:t> </a:t>
            </a:r>
            <a:r>
              <a:rPr lang="el-GR" sz="1200" dirty="0" err="1"/>
              <a:t>mechanism</a:t>
            </a:r>
            <a:r>
              <a:rPr lang="el-GR" sz="1200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038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/>
              <a:t>…για να βρούμε το μονοπάτι των βέλτιστων ενεργειών…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569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553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192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 err="1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TensorFlow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= μια βιβλιοθήκη λογισμικού ανοιχτού κώδικα για την μηχανική μάθηση. σε διάφορες εργασίες. Πρόκειται για ένα σύστημα για την κατασκευή και την εκπαίδευση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νευρωνικών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δικτύων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54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Δεν υπάρχουν όλες οι τεχνικές για πλήρη αυτοματοποίηση του συστήματος, απαιτείται ανθρώπινη παρέμβαση για την παρακολούθηση, διαχείριση και συντονισμό του DBMS. </a:t>
            </a:r>
            <a:endParaRPr lang="el-GR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endParaRPr lang="el-GR" sz="1200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Παρατηρούν τη συμπεριφορά του DBMS εξωτερικά του </a:t>
            </a: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συστήματος 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και συμβουλεύουν το </a:t>
            </a: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DB</a:t>
            </a:r>
            <a:r>
              <a:rPr lang="en-GB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err="1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Administrator</a:t>
            </a: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 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για το πώς να διορθώσει ένα συγκεκριμένο πρόβλημα σύμφωνα με το </a:t>
            </a:r>
            <a:r>
              <a:rPr lang="el-GR" sz="1200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τρέχον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workload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.</a:t>
            </a:r>
            <a:endParaRPr lang="el-GR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endParaRPr lang="el-GR" sz="1200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Reactionary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(αντιδραστικά) = Για να βελτιστοποιήσουν κάτι πρέπει πρώτα να εμφανιστεί το πρόβλημα!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972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Η μεθοδολογία που </a:t>
            </a: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χρησιμοποιήθηκε:</a:t>
            </a:r>
            <a:r>
              <a:rPr lang="el-GR" sz="1200" baseline="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Τ</a:t>
            </a:r>
            <a:r>
              <a:rPr lang="en-US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raining </a:t>
            </a:r>
            <a:r>
              <a:rPr lang="en-US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set and Testing </a:t>
            </a:r>
            <a:r>
              <a:rPr lang="en-US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set</a:t>
            </a: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- επίπεδο 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γραμμικής παλινδρόμησης (</a:t>
            </a:r>
            <a:r>
              <a:rPr lang="en-US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linear regression layer).</a:t>
            </a:r>
            <a:endParaRPr lang="en-US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endParaRPr lang="en-US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Για την εκπαίδευση των μοντέλων χρειάστηκαν 3 εβδομάδες. 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Υπόθεση</a:t>
            </a:r>
            <a:r>
              <a:rPr lang="el-GR" sz="1200" baseline="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: Τα </a:t>
            </a:r>
            <a:r>
              <a:rPr lang="en-US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queries </a:t>
            </a: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είναι στα</a:t>
            </a:r>
            <a:r>
              <a:rPr lang="el-GR" sz="1200" baseline="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σωστά </a:t>
            </a:r>
            <a:r>
              <a:rPr lang="en-US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cluster</a:t>
            </a:r>
            <a:endParaRPr lang="en-US" sz="1200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endParaRPr lang="el-GR" sz="1200" dirty="0" smtClean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n-US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RNN</a:t>
            </a:r>
            <a:r>
              <a:rPr lang="en-US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: recurrent neural networks 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lang="en-US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LSTM: Long short term memory </a:t>
            </a:r>
            <a:r>
              <a:rPr lang="en-US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– </a:t>
            </a: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Είδος</a:t>
            </a:r>
            <a:r>
              <a:rPr lang="el-GR" sz="1200" baseline="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baseline="0" dirty="0" err="1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νευρονικού</a:t>
            </a:r>
            <a:r>
              <a:rPr lang="el-GR" sz="1200" baseline="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baseline="0" dirty="0" err="1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δυκτίου</a:t>
            </a:r>
            <a:r>
              <a:rPr lang="el-GR" sz="1200" baseline="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 </a:t>
            </a:r>
            <a:r>
              <a:rPr lang="en-US" sz="1200" dirty="0" err="1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parallagi</a:t>
            </a:r>
            <a:r>
              <a:rPr lang="en-US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you RNN</a:t>
            </a:r>
            <a:endParaRPr lang="en-US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466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3455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872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73379" lvl="0" indent="-373379" defTabSz="490727">
              <a:lnSpc>
                <a:spcPct val="100000"/>
              </a:lnSpc>
              <a:spcBef>
                <a:spcPts val="3500"/>
              </a:spcBef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Οι προβλέψεις που παράγονται από το RNN σε σχέση με το πραγματικό σύνολο δεδομένων -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wrorkload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, για δύο διαφορετικούς χρονικούς ορίζοντες</a:t>
            </a:r>
          </a:p>
          <a:p>
            <a:pPr marL="373379" lvl="0" indent="-373379" defTabSz="490727">
              <a:lnSpc>
                <a:spcPct val="100000"/>
              </a:lnSpc>
              <a:spcBef>
                <a:spcPts val="3500"/>
              </a:spcBef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Το πρώτο RNN είχε ποσοστό σφάλματος 11,3%.</a:t>
            </a:r>
            <a:endParaRPr lang="el-GR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373379" lvl="0" indent="-373379" defTabSz="490727">
              <a:lnSpc>
                <a:spcPct val="100000"/>
              </a:lnSpc>
              <a:spcBef>
                <a:spcPts val="3500"/>
              </a:spcBef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Το δεύτερο RNN είχε ποσοστό σφάλματος 13,2%.</a:t>
            </a:r>
            <a:endParaRPr lang="el-GR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endParaRPr lang="el-GR" dirty="0" smtClean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 smtClean="0">
                <a:solidFill>
                  <a:srgbClr val="2D2E2D"/>
                </a:solidFill>
              </a:rPr>
              <a:t>Έτρεξε το </a:t>
            </a:r>
            <a:r>
              <a:rPr lang="el-GR" dirty="0" err="1" smtClean="0">
                <a:solidFill>
                  <a:srgbClr val="2D2E2D"/>
                </a:solidFill>
              </a:rPr>
              <a:t>Pel</a:t>
            </a:r>
            <a:r>
              <a:rPr lang="en-US" dirty="0" smtClean="0">
                <a:solidFill>
                  <a:srgbClr val="2D2E2D"/>
                </a:solidFill>
              </a:rPr>
              <a:t>e</a:t>
            </a:r>
            <a:r>
              <a:rPr lang="el-GR" dirty="0" err="1" smtClean="0">
                <a:solidFill>
                  <a:srgbClr val="2D2E2D"/>
                </a:solidFill>
              </a:rPr>
              <a:t>ton</a:t>
            </a:r>
            <a:r>
              <a:rPr lang="el-GR" dirty="0" smtClean="0">
                <a:solidFill>
                  <a:srgbClr val="2D2E2D"/>
                </a:solidFill>
              </a:rPr>
              <a:t> με </a:t>
            </a:r>
            <a:r>
              <a:rPr lang="en-US" dirty="0" smtClean="0">
                <a:solidFill>
                  <a:srgbClr val="2D2E2D"/>
                </a:solidFill>
              </a:rPr>
              <a:t>Tensor – Flow </a:t>
            </a:r>
            <a:r>
              <a:rPr lang="el-GR" dirty="0" smtClean="0">
                <a:solidFill>
                  <a:srgbClr val="2D2E2D"/>
                </a:solidFill>
              </a:rPr>
              <a:t>σε ένα </a:t>
            </a:r>
            <a:r>
              <a:rPr lang="el-GR" dirty="0" err="1" smtClean="0">
                <a:solidFill>
                  <a:srgbClr val="2D2E2D"/>
                </a:solidFill>
              </a:rPr>
              <a:t>Nvidia</a:t>
            </a:r>
            <a:r>
              <a:rPr lang="el-GR" dirty="0" smtClean="0">
                <a:solidFill>
                  <a:srgbClr val="2D2E2D"/>
                </a:solidFill>
              </a:rPr>
              <a:t> </a:t>
            </a:r>
            <a:r>
              <a:rPr lang="el-GR" dirty="0" err="1" smtClean="0">
                <a:solidFill>
                  <a:srgbClr val="2D2E2D"/>
                </a:solidFill>
              </a:rPr>
              <a:t>GeForce</a:t>
            </a:r>
            <a:r>
              <a:rPr lang="el-GR" dirty="0" smtClean="0">
                <a:solidFill>
                  <a:srgbClr val="2D2E2D"/>
                </a:solidFill>
              </a:rPr>
              <a:t> GTX 980 </a:t>
            </a:r>
            <a:r>
              <a:rPr lang="el-GR" dirty="0" smtClean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GPU.</a:t>
            </a:r>
            <a:endParaRPr lang="el-GR" dirty="0" smtClean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 smtClean="0">
                <a:solidFill>
                  <a:srgbClr val="2D2E2D"/>
                </a:solidFill>
              </a:rPr>
              <a:t>Διάρκεια εκπαίδευσης πρώτου RNN ήταν 11 λεπτά.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 smtClean="0">
                <a:solidFill>
                  <a:srgbClr val="2D2E2D"/>
                </a:solidFill>
              </a:rPr>
              <a:t>Διάρκεια εκπαίδευσης δεύτερου RNN ήταν 18 λεπτά.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 smtClean="0">
                <a:solidFill>
                  <a:srgbClr val="2D2E2D"/>
                </a:solidFill>
              </a:rPr>
              <a:t>Δεν υπήρχε CPU </a:t>
            </a:r>
            <a:r>
              <a:rPr lang="en-US" dirty="0" smtClean="0">
                <a:solidFill>
                  <a:srgbClr val="2D2E2D"/>
                </a:solidFill>
              </a:rPr>
              <a:t>overhead</a:t>
            </a:r>
            <a:r>
              <a:rPr lang="el-GR" dirty="0" smtClean="0">
                <a:solidFill>
                  <a:srgbClr val="2D2E2D"/>
                </a:solidFill>
              </a:rPr>
              <a:t>, αφού όλος ο υπολογισμός έγινε από το GPU.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492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/>
              <a:t>Χρησιμοποιώντας αυτά τα μοντέλα, ενεργοποιούμε τις ενέργειες βελτιστοποίησης δεδομένων στο </a:t>
            </a:r>
            <a:r>
              <a:rPr lang="el-GR" sz="1200" dirty="0" err="1"/>
              <a:t>Peloton</a:t>
            </a:r>
            <a:r>
              <a:rPr lang="el-GR" sz="1200" dirty="0"/>
              <a:t> όπου μετακινεί πίνακες σε διαφορετικές διατάξεις με βάση τους τύπους των ερωτημάτων.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0160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Πήραν ως είσοδο HTAP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workload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, στο οποίο εκτελούνται OLTP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queries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κατά την διάρκεια της μέρας και OLAP την νύχτα.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Και μετά με την χρήση αυτών των HTAP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workload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, σύγκριναν την απόδοσης του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Peleton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όταν χρησιμοποιεί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autonomous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hybrid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storage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layout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actions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, σε αντίθεση με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static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layouts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. </a:t>
            </a:r>
          </a:p>
          <a:p>
            <a:pPr lvl="0" defTabSz="914400">
              <a:lnSpc>
                <a:spcPct val="100000"/>
              </a:lnSpc>
              <a:defRPr sz="1800"/>
            </a:pPr>
            <a:endParaRPr lang="el-GR" sz="1200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Σχολιασμός αποτελεσμάτων 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Στο αυτόματο σύστημα, στα ερωτήματα OLAP υπάρχει καθυστέρηση του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workload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όσο και αυτή  στη διάταξη κατά στήλη του στατικού συστήματος. </a:t>
            </a:r>
            <a:endParaRPr lang="el-GR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Στα ερωτήματα OLTP, το αυτόματο σύστημα έχει πάρα πολύ διαφορά στην καθυστέρηση με το στατικό, λόγο του ότι εκτελεί λιγότερες εγγραφές στη μνήμη.</a:t>
            </a:r>
            <a:endParaRPr lang="el-GR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endParaRPr lang="el-GR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4831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97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26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>
                <a:solidFill>
                  <a:srgbClr val="2D2E2D"/>
                </a:solidFill>
              </a:rPr>
              <a:t>αποτελέσματα σχετικά με τη χρήση του </a:t>
            </a:r>
            <a:r>
              <a:rPr lang="el-GR" sz="1200" dirty="0" err="1">
                <a:solidFill>
                  <a:srgbClr val="2D2E2D"/>
                </a:solidFill>
              </a:rPr>
              <a:t>Peloton</a:t>
            </a:r>
            <a:r>
              <a:rPr lang="el-GR" sz="1200" dirty="0">
                <a:solidFill>
                  <a:srgbClr val="2D2E2D"/>
                </a:solidFill>
              </a:rPr>
              <a:t> για την πρόβλεψη του </a:t>
            </a:r>
            <a:r>
              <a:rPr lang="el-GR" sz="1200" dirty="0" err="1">
                <a:solidFill>
                  <a:srgbClr val="2D2E2D"/>
                </a:solidFill>
              </a:rPr>
              <a:t>workload</a:t>
            </a:r>
            <a:r>
              <a:rPr lang="el-GR" sz="1200" dirty="0">
                <a:solidFill>
                  <a:srgbClr val="2D2E2D"/>
                </a:solidFill>
              </a:rPr>
              <a:t> και την ανάπτυξη ενεργειών (</a:t>
            </a:r>
            <a:r>
              <a:rPr lang="el-GR" sz="1200" dirty="0" err="1">
                <a:solidFill>
                  <a:srgbClr val="2D2E2D"/>
                </a:solidFill>
              </a:rPr>
              <a:t>acts</a:t>
            </a:r>
            <a:r>
              <a:rPr lang="el-GR" sz="1200" dirty="0">
                <a:solidFill>
                  <a:srgbClr val="2D2E2D"/>
                </a:solidFill>
              </a:rPr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80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81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Αριθμός των </a:t>
            </a:r>
            <a:r>
              <a:rPr lang="el-GR" sz="1200" dirty="0" err="1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queries</a:t>
            </a: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ή</a:t>
            </a:r>
            <a:r>
              <a:rPr lang="el-GR" sz="1200" baseline="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και των</a:t>
            </a: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l-GR" sz="1200" dirty="0" err="1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transactions</a:t>
            </a: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που εκτελούνται. </a:t>
            </a:r>
            <a:r>
              <a:rPr lang="el-GR" sz="1200" dirty="0" err="1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Αρα</a:t>
            </a: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έχουμε</a:t>
            </a:r>
            <a:r>
              <a:rPr lang="el-GR" sz="1200" baseline="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τα </a:t>
            </a:r>
            <a:r>
              <a:rPr lang="en-GB" sz="1200" baseline="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queries </a:t>
            </a:r>
            <a:r>
              <a:rPr lang="el-GR" sz="1200" baseline="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που είναι για </a:t>
            </a:r>
            <a:r>
              <a:rPr lang="en-GB" sz="1200" baseline="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read </a:t>
            </a:r>
            <a:r>
              <a:rPr lang="el-GR" sz="1200" baseline="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είτε για </a:t>
            </a:r>
            <a:r>
              <a:rPr lang="en-GB" sz="1200" baseline="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write </a:t>
            </a: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dirty="0" err="1" smtClean="0">
                <a:solidFill>
                  <a:srgbClr val="2D2E2D"/>
                </a:solidFill>
              </a:rPr>
              <a:t>Tο</a:t>
            </a:r>
            <a:r>
              <a:rPr lang="el-GR" sz="1200" dirty="0" smtClean="0">
                <a:solidFill>
                  <a:srgbClr val="2D2E2D"/>
                </a:solidFill>
              </a:rPr>
              <a:t> </a:t>
            </a:r>
            <a:r>
              <a:rPr lang="el-GR" sz="1200" dirty="0">
                <a:solidFill>
                  <a:srgbClr val="2D2E2D"/>
                </a:solidFill>
              </a:rPr>
              <a:t>DBMS πρέπει να γνωρίζει σε ποια από τις δύο κατηγορίες </a:t>
            </a:r>
            <a:r>
              <a:rPr lang="el-GR" sz="1200" dirty="0" err="1">
                <a:solidFill>
                  <a:srgbClr val="2D2E2D"/>
                </a:solidFill>
              </a:rPr>
              <a:t>workload</a:t>
            </a:r>
            <a:r>
              <a:rPr lang="el-GR" sz="1200" dirty="0">
                <a:solidFill>
                  <a:srgbClr val="2D2E2D"/>
                </a:solidFill>
              </a:rPr>
              <a:t> ανήκει η εφαρμογή, ώστε να αποφασίσει πώς να βελτιστοποιήσει τη ΒΔ.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55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Πιθανή λύση</a:t>
            </a:r>
            <a:endParaRPr lang="el-GR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Η βάση δεδομένων να </a:t>
            </a: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χωρίζεται 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σε 2 DBMS, ένα για OLTP και ένα για OLAP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workload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, και περιοδικά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streams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(ροές) να ενημερώνονται μεταξύ τους.</a:t>
            </a:r>
            <a:endParaRPr lang="el-GR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endParaRPr lang="en-GB" sz="1200" dirty="0" smtClean="0">
              <a:solidFill>
                <a:srgbClr val="2D2E2D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 smtClean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Πρόβλημα</a:t>
            </a:r>
            <a:r>
              <a:rPr lang="el-GR" b="1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endParaRPr lang="el-GR" b="1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Όταν εκτελείται HTAP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workload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GB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, </a:t>
            </a:r>
            <a:r>
              <a:rPr lang="el-GR" sz="1200" dirty="0" smtClean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δηλ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. όταν εκτελούνται OLAP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queries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σε δεδομένα τα οποία μόλις έχουν γραφτεί από τις OLTP συναλλαγές. </a:t>
            </a:r>
            <a:endParaRPr lang="el-GR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endParaRPr lang="el-GR" sz="1200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ΚΑΛΎΤΕΡΗ ΛΎΣΗ </a:t>
            </a:r>
            <a:endParaRPr lang="el-GR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Ένα σύστημα που να επιλέγει αυτόματα τις κατάλληλες βελτιστοποιήσεις OLTP ή OLAP, για διαφορετικά τμήματα βάσεων δεδομένων.</a:t>
            </a:r>
            <a:endParaRPr lang="el-GR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77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Να</a:t>
            </a:r>
            <a:r>
              <a:rPr lang="el-GR" baseline="0" dirty="0" smtClean="0"/>
              <a:t> είναι σε θέση το σύστημα μας να προβλέπει το </a:t>
            </a:r>
            <a:r>
              <a:rPr lang="en-GB" baseline="0" dirty="0" smtClean="0"/>
              <a:t>workload </a:t>
            </a:r>
            <a:r>
              <a:rPr lang="el-GR" baseline="0" dirty="0" smtClean="0"/>
              <a:t>που θα έρθει στο μέλλον </a:t>
            </a:r>
          </a:p>
          <a:p>
            <a:endParaRPr lang="el-GR" baseline="0" dirty="0" smtClean="0"/>
          </a:p>
          <a:p>
            <a:r>
              <a:rPr lang="el-GR" baseline="0" dirty="0" smtClean="0"/>
              <a:t>Απόφαση βελτιστοποιήσεων: να επιλέξει τον κατάλληλο τύπο βελτιστοποίησης</a:t>
            </a:r>
          </a:p>
          <a:p>
            <a:endParaRPr lang="el-GR" baseline="0" dirty="0" smtClean="0"/>
          </a:p>
          <a:p>
            <a:r>
              <a:rPr lang="el-GR" baseline="0" dirty="0" smtClean="0"/>
              <a:t>Πότε να κάνει τις βελτιστοποιήσεις: το βράδυ ίσως λόγω του ότι οι πόροι του συστήματος είναι διαθέσιμοι, το φόρτο εργασίας της βάσης είναι ελάχιστο.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96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Τύποι ενεργειών που ένα DBMS πρέπει να υποστηρίζει :</a:t>
            </a:r>
            <a:endParaRPr lang="el-GR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endParaRPr lang="el-GR" sz="1200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1. φυσικό σχεδιασμό της βάσης δεδομένων</a:t>
            </a:r>
            <a:endParaRPr lang="el-GR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2. αλλαγές σε οργάνωση δεδομένων</a:t>
            </a:r>
            <a:endParaRPr lang="el-GR" dirty="0">
              <a:solidFill>
                <a:srgbClr val="2D2E2D"/>
              </a:solidFill>
              <a:latin typeface="+mn-lt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3. συμπεριφορά του χρόνου εκτέλεσης (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runtime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) του DBMS – επηρεάζουν την </a:t>
            </a:r>
            <a:r>
              <a:rPr lang="el-GR" sz="1200" dirty="0" err="1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runtime</a:t>
            </a:r>
            <a:r>
              <a:rPr lang="el-GR" sz="1200" dirty="0">
                <a:solidFill>
                  <a:srgbClr val="2D2E2D"/>
                </a:solidFill>
                <a:latin typeface="+mn-lt"/>
                <a:ea typeface="Arial"/>
                <a:cs typeface="Arial"/>
                <a:sym typeface="Arial"/>
              </a:rPr>
              <a:t> συμπεριφορά του DBMS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24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909346"/>
            <a:ext cx="7203233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0384" y="5432564"/>
            <a:ext cx="7203233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09-Oct-17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489857"/>
            <a:ext cx="1265465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57"/>
            <a:ext cx="5690508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09-Oct-17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09-Oct-17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981200"/>
            <a:ext cx="3429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981200"/>
            <a:ext cx="3429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09-Oct-17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503714"/>
            <a:ext cx="3429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4"/>
            <a:ext cx="3429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09-Oct-17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09-Oct-17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09-Oct-17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98" y="571500"/>
            <a:ext cx="466344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09-Oct-17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9144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981202"/>
            <a:ext cx="72009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70531" y="6289679"/>
            <a:ext cx="72446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09-Oct-17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8983" y="6289679"/>
            <a:ext cx="68916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064" y="1909346"/>
            <a:ext cx="8375904" cy="3383280"/>
          </a:xfrm>
        </p:spPr>
        <p:txBody>
          <a:bodyPr>
            <a:noAutofit/>
          </a:bodyPr>
          <a:lstStyle/>
          <a:p>
            <a:r>
              <a:rPr lang="en-US" sz="6000" dirty="0"/>
              <a:t>Self-Driving Database Management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0384" y="5432564"/>
            <a:ext cx="7203233" cy="730492"/>
          </a:xfr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 err="1">
                <a:solidFill>
                  <a:srgbClr val="C00000"/>
                </a:solidFill>
              </a:rPr>
              <a:t>Trigeorgi</a:t>
            </a:r>
            <a:r>
              <a:rPr lang="en-US" dirty="0">
                <a:solidFill>
                  <a:srgbClr val="C00000"/>
                </a:solidFill>
              </a:rPr>
              <a:t> Andria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C00000"/>
                </a:solidFill>
              </a:rPr>
              <a:t>Constantinou Elena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44DCC33-2114-4143-A3B1-177E79D855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042" y="405702"/>
            <a:ext cx="3121152" cy="90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200900" cy="1142385"/>
          </a:xfrm>
        </p:spPr>
        <p:txBody>
          <a:bodyPr/>
          <a:lstStyle/>
          <a:p>
            <a:r>
              <a:rPr lang="el-GR" dirty="0"/>
              <a:t>Εκτίμηση επιπτώσεων της ενέργεια στην </a:t>
            </a:r>
            <a:r>
              <a:rPr lang="en-US" dirty="0"/>
              <a:t>DB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Για κάθε εκτέλεση μιας ενέργειας, το DBMS είναι καλό να υπολογίζει</a:t>
            </a:r>
            <a:r>
              <a:rPr lang="en-US" dirty="0">
                <a:solidFill>
                  <a:srgbClr val="2D2E2D"/>
                </a:solidFill>
              </a:rPr>
              <a:t>:</a:t>
            </a:r>
            <a:endParaRPr lang="el-GR" dirty="0">
              <a:solidFill>
                <a:srgbClr val="2D2E2D"/>
              </a:solidFill>
            </a:endParaRPr>
          </a:p>
          <a:p>
            <a:pPr marL="560071" lvl="1" indent="-28575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τους πόρους που θα χρησιμοποιήσει η ενέργεια  και </a:t>
            </a:r>
          </a:p>
          <a:p>
            <a:pPr marL="560071" lvl="1" indent="-28575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τους πόρους που θα χρησιμοποιήσει το DBMS για την ανάπτυξή της</a:t>
            </a:r>
            <a:r>
              <a:rPr lang="en-US" dirty="0">
                <a:solidFill>
                  <a:srgbClr val="2D2E2D"/>
                </a:solidFill>
              </a:rPr>
              <a:t>.</a:t>
            </a:r>
            <a:endParaRPr lang="el-GR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b="1" dirty="0">
                <a:solidFill>
                  <a:srgbClr val="2D2E2D"/>
                </a:solidFill>
              </a:rPr>
              <a:t>Πρόβλημα: </a:t>
            </a:r>
          </a:p>
          <a:p>
            <a:pPr marL="27432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2D2E2D"/>
                </a:solidFill>
              </a:rPr>
              <a:t>	</a:t>
            </a:r>
            <a:r>
              <a:rPr lang="el-GR" dirty="0">
                <a:solidFill>
                  <a:srgbClr val="2D2E2D"/>
                </a:solidFill>
              </a:rPr>
              <a:t>Η περίπτωση σημαντικής επιβάρυνσης του συστήματος </a:t>
            </a:r>
            <a:r>
              <a:rPr lang="en-US" dirty="0">
                <a:solidFill>
                  <a:srgbClr val="2D2E2D"/>
                </a:solidFill>
              </a:rPr>
              <a:t>	</a:t>
            </a:r>
            <a:r>
              <a:rPr lang="el-GR" dirty="0">
                <a:solidFill>
                  <a:srgbClr val="2D2E2D"/>
                </a:solidFill>
              </a:rPr>
              <a:t>από την εφαρμογή ενεργειών</a:t>
            </a:r>
            <a:r>
              <a:rPr lang="en-US" dirty="0">
                <a:solidFill>
                  <a:srgbClr val="2D2E2D"/>
                </a:solidFill>
              </a:rPr>
              <a:t>.</a:t>
            </a:r>
            <a:r>
              <a:rPr lang="el-GR" dirty="0">
                <a:solidFill>
                  <a:srgbClr val="2D2E2D"/>
                </a:solidFill>
              </a:rPr>
              <a:t>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b="1" dirty="0">
                <a:solidFill>
                  <a:srgbClr val="2D2E2D"/>
                </a:solidFill>
              </a:rPr>
              <a:t>Λύση: </a:t>
            </a:r>
            <a:endParaRPr lang="en-US" b="1" dirty="0">
              <a:solidFill>
                <a:srgbClr val="2D2E2D"/>
              </a:solidFill>
            </a:endParaRPr>
          </a:p>
          <a:p>
            <a:pPr marL="27432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2D2E2D"/>
                </a:solidFill>
              </a:rPr>
              <a:t>	I</a:t>
            </a:r>
            <a:r>
              <a:rPr lang="el-GR" dirty="0">
                <a:solidFill>
                  <a:srgbClr val="2D2E2D"/>
                </a:solidFill>
              </a:rPr>
              <a:t>n-memory DBMS </a:t>
            </a:r>
            <a:r>
              <a:rPr lang="en-US" dirty="0">
                <a:solidFill>
                  <a:srgbClr val="2D2E2D"/>
                </a:solidFill>
              </a:rPr>
              <a:t>Architecture.</a:t>
            </a:r>
            <a:endParaRPr lang="el-GR" dirty="0">
              <a:solidFill>
                <a:srgbClr val="2D2E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89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Περιορισμοί για το </a:t>
            </a:r>
            <a:r>
              <a:rPr lang="el-GR" dirty="0" err="1"/>
              <a:t>self</a:t>
            </a:r>
            <a:r>
              <a:rPr lang="el-GR" dirty="0"/>
              <a:t> – </a:t>
            </a:r>
            <a:r>
              <a:rPr lang="el-GR" dirty="0" err="1"/>
              <a:t>driving</a:t>
            </a:r>
            <a:r>
              <a:rPr lang="el-GR" dirty="0"/>
              <a:t> 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Να μην απαιτεί από τους προγραμματιστές να ξαναγράψουν την εφαρμογή τους έτσι ώστε να προσαρμοστεί στο</a:t>
            </a:r>
            <a:r>
              <a:rPr lang="en-US" dirty="0">
                <a:solidFill>
                  <a:srgbClr val="2D2E2D"/>
                </a:solidFill>
              </a:rPr>
              <a:t> self</a:t>
            </a:r>
            <a:r>
              <a:rPr lang="el-GR" dirty="0">
                <a:solidFill>
                  <a:srgbClr val="2D2E2D"/>
                </a:solidFill>
              </a:rPr>
              <a:t> – </a:t>
            </a:r>
            <a:r>
              <a:rPr lang="en-US" dirty="0">
                <a:solidFill>
                  <a:srgbClr val="2D2E2D"/>
                </a:solidFill>
              </a:rPr>
              <a:t>driving </a:t>
            </a:r>
            <a:r>
              <a:rPr lang="el-GR" dirty="0">
                <a:solidFill>
                  <a:srgbClr val="2D2E2D"/>
                </a:solidFill>
              </a:rPr>
              <a:t>DBMS.</a:t>
            </a:r>
          </a:p>
          <a:p>
            <a:pPr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Να μπορεί να προσαρμόζεται σε όλα τα περιβάλλοντα προγραμματισμού. </a:t>
            </a:r>
          </a:p>
        </p:txBody>
      </p:sp>
    </p:spTree>
    <p:extLst>
      <p:ext uri="{BB962C8B-B14F-4D97-AF65-F5344CB8AC3E}">
        <p14:creationId xmlns:p14="http://schemas.microsoft.com/office/powerpoint/2010/main" val="113076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550658" cy="1142385"/>
          </a:xfrm>
        </p:spPr>
        <p:txBody>
          <a:bodyPr>
            <a:normAutofit/>
          </a:bodyPr>
          <a:lstStyle/>
          <a:p>
            <a:r>
              <a:rPr lang="el-GR" dirty="0"/>
              <a:t>IBM DB2: Προηγούμενη προσπάθεια για </a:t>
            </a:r>
            <a:r>
              <a:rPr lang="en-US" dirty="0"/>
              <a:t>self</a:t>
            </a:r>
            <a:r>
              <a:rPr lang="el-GR" dirty="0"/>
              <a:t> – </a:t>
            </a:r>
            <a:r>
              <a:rPr lang="en-US" dirty="0"/>
              <a:t>driving </a:t>
            </a:r>
            <a:r>
              <a:rPr lang="el-GR" dirty="0"/>
              <a:t>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/>
              <a:t>IBM DB2: Έκανε χρήση ενός </a:t>
            </a:r>
            <a:r>
              <a:rPr lang="en-US" dirty="0"/>
              <a:t>external controller </a:t>
            </a:r>
            <a:r>
              <a:rPr lang="el-GR" dirty="0"/>
              <a:t>και ενός </a:t>
            </a:r>
            <a:r>
              <a:rPr lang="en-US" dirty="0"/>
              <a:t>monitor</a:t>
            </a:r>
            <a:r>
              <a:rPr lang="el-GR" dirty="0"/>
              <a:t>. Ειδοποιούσε όποτε είχε ξεπεραστεί ένα όριο πόρων (π.χ. αριθμός </a:t>
            </a:r>
            <a:r>
              <a:rPr lang="en-US" dirty="0"/>
              <a:t>deadlocks</a:t>
            </a:r>
            <a:r>
              <a:rPr lang="el-GR" dirty="0"/>
              <a:t>)</a:t>
            </a:r>
            <a:endParaRPr lang="en-US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lang="el-GR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b="1" dirty="0"/>
              <a:t>Προβλήματα: 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l-GR" dirty="0"/>
              <a:t>Απαιτεί έναν άνθρωπο - DBA για να επιλέξει βελτιστοποιήσεις και για την επανεκκίνηση του DBMS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l-GR" dirty="0"/>
              <a:t>Αντιδρά στα προβλήματα μετά την εμφάνισή τους, επειδή το σύστημα δεν έχει μηχανισμό πρόβλεψης (</a:t>
            </a:r>
            <a:r>
              <a:rPr lang="el-GR" dirty="0" err="1"/>
              <a:t>forecasting</a:t>
            </a:r>
            <a:r>
              <a:rPr lang="el-G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5506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9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Αρχιτεκτονική </a:t>
            </a:r>
            <a:r>
              <a:rPr lang="en-US" dirty="0" err="1"/>
              <a:t>Peleton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3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Πρόβλημα που οδήγησε στην ανάπτυξη νέας αρχιτεκτονικής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Τα προηγούμενα </a:t>
            </a:r>
            <a:r>
              <a:rPr lang="en-US" dirty="0">
                <a:solidFill>
                  <a:srgbClr val="2D2E2D"/>
                </a:solidFill>
              </a:rPr>
              <a:t>self – driving </a:t>
            </a:r>
            <a:r>
              <a:rPr lang="el-GR" dirty="0">
                <a:solidFill>
                  <a:srgbClr val="2D2E2D"/>
                </a:solidFill>
              </a:rPr>
              <a:t>DBMS απαιτούσαν συχνά </a:t>
            </a: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επανεκκίνηση</a:t>
            </a:r>
            <a:r>
              <a:rPr lang="el-GR" dirty="0">
                <a:solidFill>
                  <a:srgbClr val="2D2E2D"/>
                </a:solidFill>
              </a:rPr>
              <a:t> όταν γίνονταν αλλαγές και πολλές από τις ενέργειες είναι </a:t>
            </a:r>
            <a:r>
              <a:rPr lang="el-GR" b="1" dirty="0">
                <a:solidFill>
                  <a:srgbClr val="2D2E2D"/>
                </a:solidFill>
              </a:rPr>
              <a:t>αργές</a:t>
            </a:r>
            <a:r>
              <a:rPr lang="en-US" b="1" dirty="0">
                <a:solidFill>
                  <a:srgbClr val="2D2E2D"/>
                </a:solidFill>
              </a:rPr>
              <a:t>.</a:t>
            </a:r>
            <a:endParaRPr lang="el-GR" dirty="0">
              <a:solidFill>
                <a:srgbClr val="2D2E2D"/>
              </a:solidFill>
            </a:endParaRPr>
          </a:p>
          <a:p>
            <a:pPr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Λύση:</a:t>
            </a:r>
            <a:endParaRPr lang="el-GR" dirty="0">
              <a:solidFill>
                <a:srgbClr val="2D2E2D"/>
              </a:solidFill>
            </a:endParaRPr>
          </a:p>
          <a:p>
            <a:pPr marL="0" lvl="1" indent="27432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2D2E2D"/>
                </a:solidFill>
              </a:rPr>
              <a:t>	</a:t>
            </a:r>
            <a:r>
              <a:rPr lang="el-GR" dirty="0">
                <a:solidFill>
                  <a:srgbClr val="2D2E2D"/>
                </a:solidFill>
              </a:rPr>
              <a:t>Το DBMS να διαθέτει ενσωματωμένα </a:t>
            </a:r>
            <a:r>
              <a:rPr lang="en-US" dirty="0">
                <a:solidFill>
                  <a:srgbClr val="2D2E2D"/>
                </a:solidFill>
              </a:rPr>
              <a:t> self – driving 	</a:t>
            </a:r>
            <a:r>
              <a:rPr lang="el-GR" dirty="0">
                <a:solidFill>
                  <a:srgbClr val="2D2E2D"/>
                </a:solidFill>
              </a:rPr>
              <a:t>εξαρτήματα για τον έλεγχο του συστήματος.</a:t>
            </a:r>
          </a:p>
        </p:txBody>
      </p:sp>
    </p:spTree>
    <p:extLst>
      <p:ext uri="{BB962C8B-B14F-4D97-AF65-F5344CB8AC3E}">
        <p14:creationId xmlns:p14="http://schemas.microsoft.com/office/powerpoint/2010/main" val="391099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Στόχοι Αρχιτεκτονικής </a:t>
            </a:r>
            <a:r>
              <a:rPr lang="en-US" dirty="0" err="1"/>
              <a:t>Peleton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Να εκτελεί OLTP </a:t>
            </a:r>
            <a:r>
              <a:rPr lang="en-US" dirty="0">
                <a:solidFill>
                  <a:srgbClr val="2D2E2D"/>
                </a:solidFill>
              </a:rPr>
              <a:t>queries</a:t>
            </a:r>
            <a:r>
              <a:rPr lang="el-GR" dirty="0">
                <a:solidFill>
                  <a:srgbClr val="2D2E2D"/>
                </a:solidFill>
              </a:rPr>
              <a:t> και ενέργειες, χωρίς να κάνει</a:t>
            </a:r>
            <a:r>
              <a:rPr lang="en-US" dirty="0">
                <a:solidFill>
                  <a:srgbClr val="2D2E2D"/>
                </a:solidFill>
              </a:rPr>
              <a:t> blocking </a:t>
            </a:r>
            <a:r>
              <a:rPr lang="el-GR" dirty="0">
                <a:solidFill>
                  <a:srgbClr val="2D2E2D"/>
                </a:solidFill>
              </a:rPr>
              <a:t>τα OLAP </a:t>
            </a:r>
            <a:r>
              <a:rPr lang="en-US" dirty="0">
                <a:solidFill>
                  <a:srgbClr val="2D2E2D"/>
                </a:solidFill>
              </a:rPr>
              <a:t>queries</a:t>
            </a:r>
            <a:r>
              <a:rPr lang="el-GR" dirty="0">
                <a:solidFill>
                  <a:srgbClr val="2D2E2D"/>
                </a:solidFill>
              </a:rPr>
              <a:t>.</a:t>
            </a:r>
          </a:p>
          <a:p>
            <a:pPr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Να λειτουργεί χωρίς παρέμβαση από τον άνθρωπο.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Να μείωση την καθυστέρηση για βελτιστοποίηση απόδοσης. </a:t>
            </a:r>
          </a:p>
        </p:txBody>
      </p:sp>
    </p:spTree>
    <p:extLst>
      <p:ext uri="{BB962C8B-B14F-4D97-AF65-F5344CB8AC3E}">
        <p14:creationId xmlns:p14="http://schemas.microsoft.com/office/powerpoint/2010/main" val="2005915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bg1"/>
            </a:gs>
            <a:gs pos="0">
              <a:schemeClr val="bg1">
                <a:lumMod val="100000"/>
              </a:schemeClr>
            </a:gs>
            <a:gs pos="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Αρχιτεκτονική </a:t>
            </a:r>
            <a:r>
              <a:rPr lang="en-US" dirty="0" err="1"/>
              <a:t>Peleton</a:t>
            </a:r>
            <a:endParaRPr lang="en-US" dirty="0"/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xmlns="" id="{1ADE87C9-8CBC-43D1-A651-945A7BCC10FB}"/>
              </a:ext>
            </a:extLst>
          </p:cNvPr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6835" y="1752407"/>
            <a:ext cx="8968153" cy="376849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39690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 monitor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Το </a:t>
            </a:r>
            <a:r>
              <a:rPr lang="el-GR" dirty="0" err="1">
                <a:solidFill>
                  <a:srgbClr val="2D2E2D"/>
                </a:solidFill>
              </a:rPr>
              <a:t>Peleton</a:t>
            </a:r>
            <a:r>
              <a:rPr lang="el-GR" dirty="0">
                <a:solidFill>
                  <a:srgbClr val="2D2E2D"/>
                </a:solidFill>
              </a:rPr>
              <a:t> περιέχει ένα </a:t>
            </a:r>
            <a:r>
              <a:rPr lang="en-US" dirty="0">
                <a:solidFill>
                  <a:srgbClr val="2D2E2D"/>
                </a:solidFill>
              </a:rPr>
              <a:t>monitor</a:t>
            </a:r>
            <a:r>
              <a:rPr lang="el-GR" dirty="0">
                <a:solidFill>
                  <a:srgbClr val="2D2E2D"/>
                </a:solidFill>
              </a:rPr>
              <a:t> για να παρακολουθεί την ροή των </a:t>
            </a:r>
            <a:r>
              <a:rPr lang="en-US" dirty="0">
                <a:solidFill>
                  <a:srgbClr val="2D2E2D"/>
                </a:solidFill>
              </a:rPr>
              <a:t>queries</a:t>
            </a:r>
            <a:r>
              <a:rPr lang="el-GR" dirty="0">
                <a:solidFill>
                  <a:srgbClr val="2D2E2D"/>
                </a:solidFill>
              </a:rPr>
              <a:t>. </a:t>
            </a:r>
          </a:p>
          <a:p>
            <a:pPr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Γιατί είναι χρήσιμο</a:t>
            </a: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;</a:t>
            </a:r>
          </a:p>
          <a:p>
            <a:pPr marL="685800" lvl="3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Τα δεδομένα που συλλέγει το </a:t>
            </a:r>
            <a:r>
              <a:rPr lang="en-US" dirty="0">
                <a:solidFill>
                  <a:srgbClr val="2D2E2D"/>
                </a:solidFill>
              </a:rPr>
              <a:t>monitor </a:t>
            </a:r>
            <a:r>
              <a:rPr lang="el-GR" dirty="0">
                <a:solidFill>
                  <a:srgbClr val="2D2E2D"/>
                </a:solidFill>
              </a:rPr>
              <a:t>εισάγονται στα </a:t>
            </a:r>
            <a:r>
              <a:rPr lang="en-US" b="1" dirty="0">
                <a:solidFill>
                  <a:srgbClr val="2D2E2D"/>
                </a:solidFill>
              </a:rPr>
              <a:t>forecast models</a:t>
            </a:r>
            <a:r>
              <a:rPr lang="en-US" dirty="0">
                <a:solidFill>
                  <a:srgbClr val="2D2E2D"/>
                </a:solidFill>
              </a:rPr>
              <a:t> </a:t>
            </a:r>
            <a:r>
              <a:rPr lang="el-GR" dirty="0">
                <a:solidFill>
                  <a:srgbClr val="2D2E2D"/>
                </a:solidFill>
              </a:rPr>
              <a:t>για την πρόβλεψη του </a:t>
            </a:r>
            <a:r>
              <a:rPr lang="en-US" dirty="0">
                <a:solidFill>
                  <a:srgbClr val="2D2E2D"/>
                </a:solidFill>
              </a:rPr>
              <a:t>workload</a:t>
            </a:r>
            <a:r>
              <a:rPr lang="el-GR" dirty="0">
                <a:solidFill>
                  <a:srgbClr val="2D2E2D"/>
                </a:solidFill>
              </a:rPr>
              <a:t> και ακολούθως επιλέγονται οι </a:t>
            </a: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καλύτερες ενέργειες</a:t>
            </a:r>
            <a:r>
              <a:rPr lang="el-GR" dirty="0">
                <a:solidFill>
                  <a:srgbClr val="2D2E2D"/>
                </a:solidFill>
              </a:rPr>
              <a:t> για βελτιστοποίηση.</a:t>
            </a:r>
          </a:p>
        </p:txBody>
      </p:sp>
    </p:spTree>
    <p:extLst>
      <p:ext uri="{BB962C8B-B14F-4D97-AF65-F5344CB8AC3E}">
        <p14:creationId xmlns:p14="http://schemas.microsoft.com/office/powerpoint/2010/main" val="3434233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Workload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45" indent="-360045" defTabSz="473201">
              <a:spcBef>
                <a:spcPts val="3400"/>
              </a:spcBef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Χρησιμοποιεί μεθόδους μη επιβλεπόμενης μάθησης (</a:t>
            </a:r>
            <a:r>
              <a:rPr lang="en-US" dirty="0">
                <a:solidFill>
                  <a:srgbClr val="2D2E2D"/>
                </a:solidFill>
              </a:rPr>
              <a:t>unsupervised learning</a:t>
            </a:r>
            <a:r>
              <a:rPr lang="el-GR" dirty="0">
                <a:solidFill>
                  <a:srgbClr val="2D2E2D"/>
                </a:solidFill>
              </a:rPr>
              <a:t>) για να </a:t>
            </a: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ομαδοποιήσει τα </a:t>
            </a:r>
            <a:r>
              <a:rPr lang="en-US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queries</a:t>
            </a:r>
            <a:r>
              <a:rPr lang="el-GR" dirty="0">
                <a:solidFill>
                  <a:srgbClr val="2D2E2D"/>
                </a:solidFill>
              </a:rPr>
              <a:t>, που έχουν παρόμοια χαρακτηριστικά.</a:t>
            </a:r>
          </a:p>
          <a:p>
            <a:pPr marL="360045" indent="-360045" defTabSz="473201">
              <a:spcBef>
                <a:spcPts val="3400"/>
              </a:spcBef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Χαρακτηριστικά</a:t>
            </a:r>
            <a:r>
              <a:rPr lang="el-GR" dirty="0">
                <a:solidFill>
                  <a:srgbClr val="2D2E2D"/>
                </a:solidFill>
              </a:rPr>
              <a:t> ομαδοποίησης των </a:t>
            </a:r>
            <a:r>
              <a:rPr lang="en-US" dirty="0">
                <a:solidFill>
                  <a:srgbClr val="2D2E2D"/>
                </a:solidFill>
              </a:rPr>
              <a:t>queries</a:t>
            </a:r>
            <a:r>
              <a:rPr lang="el-GR" dirty="0">
                <a:solidFill>
                  <a:srgbClr val="2D2E2D"/>
                </a:solidFill>
              </a:rPr>
              <a:t>:</a:t>
            </a:r>
          </a:p>
          <a:p>
            <a:pPr marL="625475" lvl="2" indent="-285750" defTabSz="679450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2D2E2D"/>
                </a:solidFill>
              </a:rPr>
              <a:t>Runtime metrics</a:t>
            </a:r>
            <a:endParaRPr lang="el-GR" dirty="0">
              <a:solidFill>
                <a:srgbClr val="2D2E2D"/>
              </a:solidFill>
            </a:endParaRPr>
          </a:p>
          <a:p>
            <a:pPr marL="625475" lvl="2" indent="-285750" defTabSz="679450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2D2E2D"/>
                </a:solidFill>
              </a:rPr>
              <a:t>Logical semantics</a:t>
            </a:r>
            <a:r>
              <a:rPr lang="el-GR" dirty="0">
                <a:solidFill>
                  <a:srgbClr val="2D2E2D"/>
                </a:solidFill>
              </a:rPr>
              <a:t>*</a:t>
            </a:r>
          </a:p>
          <a:p>
            <a:pPr marL="360045" indent="-360045" defTabSz="473201">
              <a:spcBef>
                <a:spcPts val="3400"/>
              </a:spcBef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Χρήση</a:t>
            </a: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US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cross validation </a:t>
            </a:r>
            <a:r>
              <a:rPr lang="el-GR" dirty="0">
                <a:solidFill>
                  <a:srgbClr val="2D2E2D"/>
                </a:solidFill>
              </a:rPr>
              <a:t>τεχνικών για την απόφαση  αν τα </a:t>
            </a:r>
            <a:r>
              <a:rPr lang="en-US" dirty="0">
                <a:solidFill>
                  <a:srgbClr val="2D2E2D"/>
                </a:solidFill>
              </a:rPr>
              <a:t>cluster </a:t>
            </a:r>
            <a:r>
              <a:rPr lang="el-GR" dirty="0">
                <a:solidFill>
                  <a:srgbClr val="2D2E2D"/>
                </a:solidFill>
              </a:rPr>
              <a:t>δεν είναι πλέον σωστά κατηγοριοποιημένα → επανάληψη της  ομαδοποίησης και εκπαίδευσης των </a:t>
            </a:r>
            <a:r>
              <a:rPr lang="en-US" dirty="0">
                <a:solidFill>
                  <a:srgbClr val="2D2E2D"/>
                </a:solidFill>
              </a:rPr>
              <a:t>forecast models</a:t>
            </a:r>
            <a:r>
              <a:rPr lang="el-GR" dirty="0">
                <a:solidFill>
                  <a:srgbClr val="2D2E2D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088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 Forecasting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b="1" dirty="0">
                <a:solidFill>
                  <a:srgbClr val="2D2E2D"/>
                </a:solidFill>
              </a:rPr>
              <a:t>Τι προβλέπει</a:t>
            </a:r>
          </a:p>
          <a:p>
            <a:pPr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	Προβλέπει το μελλοντικό </a:t>
            </a:r>
            <a:r>
              <a:rPr lang="en-US" dirty="0">
                <a:solidFill>
                  <a:srgbClr val="2D2E2D"/>
                </a:solidFill>
              </a:rPr>
              <a:t>workload</a:t>
            </a:r>
            <a:r>
              <a:rPr lang="el-GR" dirty="0">
                <a:solidFill>
                  <a:srgbClr val="2D2E2D"/>
                </a:solidFill>
              </a:rPr>
              <a:t> για κάθε </a:t>
            </a:r>
            <a:r>
              <a:rPr lang="en-US" dirty="0">
                <a:solidFill>
                  <a:srgbClr val="2D2E2D"/>
                </a:solidFill>
              </a:rPr>
              <a:t>cluster</a:t>
            </a:r>
            <a:r>
              <a:rPr lang="el-GR" dirty="0">
                <a:solidFill>
                  <a:srgbClr val="2D2E2D"/>
                </a:solidFill>
              </a:rPr>
              <a:t>. </a:t>
            </a:r>
          </a:p>
          <a:p>
            <a:pPr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Τα δεδομένα για την εκπαίδευση των </a:t>
            </a:r>
            <a:r>
              <a:rPr lang="en-US" dirty="0">
                <a:solidFill>
                  <a:srgbClr val="2D2E2D"/>
                </a:solidFill>
              </a:rPr>
              <a:t>forecast models </a:t>
            </a:r>
            <a:r>
              <a:rPr lang="el-GR" dirty="0">
                <a:solidFill>
                  <a:srgbClr val="2D2E2D"/>
                </a:solidFill>
              </a:rPr>
              <a:t>είναι τα ιστογράμματα με τον αριθμό των </a:t>
            </a:r>
            <a:r>
              <a:rPr lang="en-US" dirty="0">
                <a:solidFill>
                  <a:srgbClr val="2D2E2D"/>
                </a:solidFill>
              </a:rPr>
              <a:t>queries </a:t>
            </a:r>
            <a:r>
              <a:rPr lang="el-GR" dirty="0">
                <a:solidFill>
                  <a:srgbClr val="2D2E2D"/>
                </a:solidFill>
              </a:rPr>
              <a:t>που φθάνουν σε ένα χρονικό διάστημα, ανά </a:t>
            </a:r>
            <a:r>
              <a:rPr lang="en-US" dirty="0">
                <a:solidFill>
                  <a:srgbClr val="2D2E2D"/>
                </a:solidFill>
              </a:rPr>
              <a:t>cluster</a:t>
            </a:r>
            <a:r>
              <a:rPr lang="el-GR" dirty="0">
                <a:solidFill>
                  <a:srgbClr val="2D2E2D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381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Σημαντικότητα Ανάπτυξης </a:t>
            </a:r>
            <a:r>
              <a:rPr lang="el-GR" dirty="0" err="1"/>
              <a:t>self</a:t>
            </a:r>
            <a:r>
              <a:rPr lang="el-GR" dirty="0"/>
              <a:t> - </a:t>
            </a:r>
            <a:r>
              <a:rPr lang="el-GR" dirty="0" err="1"/>
              <a:t>driving</a:t>
            </a:r>
            <a:r>
              <a:rPr lang="el-GR" dirty="0"/>
              <a:t> 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5739" indent="-205739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Μεγάλος όγκος δεδομένων και  πλήθος λειτουργιών.</a:t>
            </a:r>
          </a:p>
          <a:p>
            <a:pPr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</a:endParaRPr>
          </a:p>
          <a:p>
            <a:pPr marL="205739" indent="-205739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Με τα υπάρχων συστήματα απαιτείται:</a:t>
            </a:r>
          </a:p>
          <a:p>
            <a:pPr lvl="1" indent="-182879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προετοιμασία του </a:t>
            </a:r>
            <a:r>
              <a:rPr lang="en-US" dirty="0">
                <a:solidFill>
                  <a:srgbClr val="2D2E2D"/>
                </a:solidFill>
              </a:rPr>
              <a:t>workload</a:t>
            </a:r>
            <a:r>
              <a:rPr lang="el-GR" dirty="0">
                <a:solidFill>
                  <a:srgbClr val="2D2E2D"/>
                </a:solidFill>
              </a:rPr>
              <a:t>,</a:t>
            </a:r>
          </a:p>
          <a:p>
            <a:pPr lvl="1" indent="-182879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επιπλέον </a:t>
            </a:r>
            <a:r>
              <a:rPr lang="en-US" dirty="0">
                <a:solidFill>
                  <a:srgbClr val="2D2E2D"/>
                </a:solidFill>
              </a:rPr>
              <a:t>hardware</a:t>
            </a:r>
            <a:r>
              <a:rPr lang="el-GR" dirty="0">
                <a:solidFill>
                  <a:srgbClr val="2D2E2D"/>
                </a:solidFill>
              </a:rPr>
              <a:t> για δοκιμή των προτεινόμενων </a:t>
            </a:r>
            <a:r>
              <a:rPr lang="en-US" dirty="0">
                <a:solidFill>
                  <a:srgbClr val="2D2E2D"/>
                </a:solidFill>
              </a:rPr>
              <a:t>update</a:t>
            </a:r>
            <a:r>
              <a:rPr lang="el-GR" dirty="0">
                <a:solidFill>
                  <a:srgbClr val="2D2E2D"/>
                </a:solidFill>
              </a:rPr>
              <a:t>, </a:t>
            </a:r>
          </a:p>
          <a:p>
            <a:pPr lvl="1" indent="-182879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κατανόηση του εσωτερικού του DBMS.</a:t>
            </a:r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49" y="503854"/>
            <a:ext cx="7551349" cy="1142385"/>
          </a:xfrm>
        </p:spPr>
        <p:txBody>
          <a:bodyPr>
            <a:normAutofit/>
          </a:bodyPr>
          <a:lstStyle/>
          <a:p>
            <a:r>
              <a:rPr lang="el-GR" dirty="0"/>
              <a:t>Μοντέλο πρόβλεψης προηγούμενων </a:t>
            </a:r>
            <a:r>
              <a:rPr lang="en-US" dirty="0"/>
              <a:t>self</a:t>
            </a:r>
            <a:r>
              <a:rPr lang="el-GR" dirty="0"/>
              <a:t> – </a:t>
            </a:r>
            <a:r>
              <a:rPr lang="en-US" dirty="0"/>
              <a:t>driving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800" dirty="0">
                <a:solidFill>
                  <a:srgbClr val="2D2E2D"/>
                </a:solidFill>
              </a:rPr>
              <a:t>Autoregressive </a:t>
            </a:r>
            <a:r>
              <a:rPr lang="el-GR" sz="1800" dirty="0">
                <a:solidFill>
                  <a:srgbClr val="2D2E2D"/>
                </a:solidFill>
              </a:rPr>
              <a:t>– </a:t>
            </a:r>
            <a:r>
              <a:rPr lang="en-US" sz="1800" dirty="0">
                <a:solidFill>
                  <a:srgbClr val="2D2E2D"/>
                </a:solidFill>
              </a:rPr>
              <a:t>Moving Average Model</a:t>
            </a:r>
            <a:r>
              <a:rPr lang="el-GR" sz="1800" dirty="0">
                <a:solidFill>
                  <a:srgbClr val="2D2E2D"/>
                </a:solidFill>
              </a:rPr>
              <a:t> (ARMA): Ανακαλύπτει τις γραμμικές σχέσεις σε </a:t>
            </a:r>
            <a:r>
              <a:rPr lang="en-US" sz="1800" dirty="0">
                <a:solidFill>
                  <a:srgbClr val="2D2E2D"/>
                </a:solidFill>
              </a:rPr>
              <a:t>time series data</a:t>
            </a:r>
            <a:r>
              <a:rPr lang="el-GR" sz="1800" dirty="0">
                <a:solidFill>
                  <a:srgbClr val="2D2E2D"/>
                </a:solidFill>
              </a:rPr>
              <a:t>.</a:t>
            </a:r>
          </a:p>
          <a:p>
            <a:pPr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lang="el-GR" sz="1800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sz="1800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Πρόβλημα:</a:t>
            </a:r>
          </a:p>
          <a:p>
            <a:pPr marL="0" lvl="1" indent="27432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l-GR" dirty="0">
                <a:latin typeface="Arial Bold"/>
                <a:ea typeface="Arial Bold"/>
                <a:cs typeface="Arial Bold"/>
                <a:sym typeface="Arial Bold"/>
              </a:rPr>
              <a:t>	</a:t>
            </a:r>
            <a:r>
              <a:rPr lang="el-GR" dirty="0"/>
              <a:t>Πολλά </a:t>
            </a:r>
            <a:r>
              <a:rPr lang="en-US" dirty="0"/>
              <a:t>workload </a:t>
            </a:r>
            <a:r>
              <a:rPr lang="el-GR" dirty="0"/>
              <a:t>μπορεί να μην έχουν γραμμική συσχέτιση </a:t>
            </a:r>
            <a:r>
              <a:rPr lang="en-US" dirty="0"/>
              <a:t>	</a:t>
            </a:r>
            <a:r>
              <a:rPr lang="el-GR" dirty="0"/>
              <a:t>μεταξύ τους, επειδή επηρεάζονται από εξωγενείς </a:t>
            </a:r>
            <a:r>
              <a:rPr lang="en-US" dirty="0"/>
              <a:t>	</a:t>
            </a:r>
            <a:r>
              <a:rPr lang="el-GR" dirty="0"/>
              <a:t>παράγοντες</a:t>
            </a:r>
          </a:p>
        </p:txBody>
      </p:sp>
    </p:spTree>
    <p:extLst>
      <p:ext uri="{BB962C8B-B14F-4D97-AF65-F5344CB8AC3E}">
        <p14:creationId xmlns:p14="http://schemas.microsoft.com/office/powerpoint/2010/main" val="2118174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Μοντέλο πρόβλεψης του </a:t>
            </a:r>
            <a:r>
              <a:rPr lang="en-US" dirty="0" err="1"/>
              <a:t>Peleton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981202"/>
            <a:ext cx="7200900" cy="3809999"/>
          </a:xfr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2D2E2D"/>
                </a:solidFill>
              </a:rPr>
              <a:t>Recurrent Neural Networks </a:t>
            </a:r>
            <a:r>
              <a:rPr lang="el-GR" dirty="0">
                <a:solidFill>
                  <a:srgbClr val="2D2E2D"/>
                </a:solidFill>
              </a:rPr>
              <a:t>(</a:t>
            </a:r>
            <a:r>
              <a:rPr lang="el-GR" dirty="0" err="1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RNNs</a:t>
            </a:r>
            <a:r>
              <a:rPr lang="el-GR" dirty="0">
                <a:solidFill>
                  <a:srgbClr val="2D2E2D"/>
                </a:solidFill>
              </a:rPr>
              <a:t>): Για την πρόβλεψη </a:t>
            </a:r>
            <a:r>
              <a:rPr lang="en-US" dirty="0">
                <a:solidFill>
                  <a:srgbClr val="2D2E2D"/>
                </a:solidFill>
              </a:rPr>
              <a:t>time series data </a:t>
            </a:r>
            <a:r>
              <a:rPr lang="el-GR" dirty="0">
                <a:solidFill>
                  <a:srgbClr val="2D2E2D"/>
                </a:solidFill>
              </a:rPr>
              <a:t>για</a:t>
            </a: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 μη γραμμικά </a:t>
            </a:r>
            <a:r>
              <a:rPr lang="el-GR" dirty="0">
                <a:solidFill>
                  <a:srgbClr val="2D2E2D"/>
                </a:solidFill>
              </a:rPr>
              <a:t>συστήματα.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2D2E2D"/>
                </a:solidFill>
              </a:rPr>
              <a:t>Long Short </a:t>
            </a:r>
            <a:r>
              <a:rPr lang="el-GR" dirty="0">
                <a:solidFill>
                  <a:srgbClr val="2D2E2D"/>
                </a:solidFill>
              </a:rPr>
              <a:t>– </a:t>
            </a:r>
            <a:r>
              <a:rPr lang="en-US" dirty="0">
                <a:solidFill>
                  <a:srgbClr val="2D2E2D"/>
                </a:solidFill>
              </a:rPr>
              <a:t>Term </a:t>
            </a:r>
            <a:r>
              <a:rPr lang="el-GR" dirty="0">
                <a:solidFill>
                  <a:srgbClr val="2D2E2D"/>
                </a:solidFill>
              </a:rPr>
              <a:t>Memory (</a:t>
            </a: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LSTM</a:t>
            </a:r>
            <a:r>
              <a:rPr lang="el-GR" dirty="0">
                <a:solidFill>
                  <a:srgbClr val="2D2E2D"/>
                </a:solidFill>
              </a:rPr>
              <a:t>): Παραλλαγή του RNN που μπορεί να μαθαίνει μακροπρόθεσμες εξαρτήσεις.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Πρόβλημα: </a:t>
            </a:r>
            <a:endParaRPr lang="el-GR" dirty="0">
              <a:solidFill>
                <a:srgbClr val="2D2E2D"/>
              </a:solidFill>
            </a:endParaRPr>
          </a:p>
          <a:p>
            <a:pPr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	Η ακρίβεια ενός RNN εξαρτάται επίσης από το μέγεθος του </a:t>
            </a:r>
            <a:r>
              <a:rPr lang="en-US" dirty="0">
                <a:solidFill>
                  <a:srgbClr val="2D2E2D"/>
                </a:solidFill>
              </a:rPr>
              <a:t>	</a:t>
            </a:r>
            <a:r>
              <a:rPr lang="el-GR" dirty="0">
                <a:solidFill>
                  <a:srgbClr val="2D2E2D"/>
                </a:solidFill>
              </a:rPr>
              <a:t>συνόλου των δεδομένων εκπαίδευσης.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Λύση </a:t>
            </a:r>
            <a:r>
              <a:rPr lang="el-GR" dirty="0" err="1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Peleton</a:t>
            </a: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: </a:t>
            </a:r>
          </a:p>
          <a:p>
            <a:pPr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	Ε</a:t>
            </a:r>
            <a:r>
              <a:rPr lang="el-GR" dirty="0">
                <a:solidFill>
                  <a:srgbClr val="2D2E2D"/>
                </a:solidFill>
              </a:rPr>
              <a:t>φαρμόζει πολλά </a:t>
            </a:r>
            <a:r>
              <a:rPr lang="el-GR" dirty="0" err="1">
                <a:solidFill>
                  <a:srgbClr val="2D2E2D"/>
                </a:solidFill>
              </a:rPr>
              <a:t>RNNs</a:t>
            </a:r>
            <a:r>
              <a:rPr lang="el-GR" dirty="0">
                <a:solidFill>
                  <a:srgbClr val="2D2E2D"/>
                </a:solidFill>
              </a:rPr>
              <a:t> για κάθε ομάδα, τα οποία κάνουν </a:t>
            </a:r>
            <a:r>
              <a:rPr lang="en-US" dirty="0">
                <a:solidFill>
                  <a:srgbClr val="2D2E2D"/>
                </a:solidFill>
              </a:rPr>
              <a:t>	</a:t>
            </a:r>
            <a:r>
              <a:rPr lang="el-GR" dirty="0">
                <a:solidFill>
                  <a:srgbClr val="2D2E2D"/>
                </a:solidFill>
              </a:rPr>
              <a:t>προβλέψεις σε διαφορετικούς χρονικούς ορίζοντες. </a:t>
            </a:r>
          </a:p>
        </p:txBody>
      </p:sp>
    </p:spTree>
    <p:extLst>
      <p:ext uri="{BB962C8B-B14F-4D97-AF65-F5344CB8AC3E}">
        <p14:creationId xmlns:p14="http://schemas.microsoft.com/office/powerpoint/2010/main" val="839715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Αναζητά και εφαρμόζει </a:t>
            </a: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ενέργειες βελτιστοποίησης</a:t>
            </a:r>
            <a:r>
              <a:rPr lang="el-GR" dirty="0">
                <a:solidFill>
                  <a:srgbClr val="2D2E2D"/>
                </a:solidFill>
              </a:rPr>
              <a:t> για τη βελτίωση της απόδοσης της εφαρμογής.</a:t>
            </a:r>
          </a:p>
          <a:p>
            <a:pPr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2D2E2D"/>
                </a:solidFill>
              </a:rPr>
              <a:t>Action Generation </a:t>
            </a:r>
            <a:r>
              <a:rPr lang="el-GR" dirty="0">
                <a:solidFill>
                  <a:srgbClr val="2D2E2D"/>
                </a:solidFill>
              </a:rPr>
              <a:t>- Δημιουργία ενέργειας.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2D2E2D"/>
                </a:solidFill>
              </a:rPr>
              <a:t>Action Planning </a:t>
            </a:r>
            <a:r>
              <a:rPr lang="el-GR" dirty="0">
                <a:solidFill>
                  <a:srgbClr val="2D2E2D"/>
                </a:solidFill>
              </a:rPr>
              <a:t>- Σχεδιασμός ενέργειας.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2D2E2D"/>
                </a:solidFill>
              </a:rPr>
              <a:t>Deployment </a:t>
            </a:r>
            <a:r>
              <a:rPr lang="el-GR" dirty="0">
                <a:solidFill>
                  <a:srgbClr val="2D2E2D"/>
                </a:solidFill>
              </a:rPr>
              <a:t>- Ανάπτυξη ενέργειας.</a:t>
            </a:r>
          </a:p>
        </p:txBody>
      </p:sp>
    </p:spTree>
    <p:extLst>
      <p:ext uri="{BB962C8B-B14F-4D97-AF65-F5344CB8AC3E}">
        <p14:creationId xmlns:p14="http://schemas.microsoft.com/office/powerpoint/2010/main" val="623763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Δημιουργία ενέργειας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Αναζήτηση ενεργειών </a:t>
            </a:r>
          </a:p>
          <a:p>
            <a:pPr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Αποθήκευση ενεργειών στον κατάλογο μαζί με το ιστορικό τους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Οι ενέργειες επισημαίνονται με τον αριθμό των CPU πυρήνων που θα χρησιμοποιηθούν κατά της ανάπτυξη τους.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867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Σχεδιασμός ενέργειας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608" y="1981202"/>
            <a:ext cx="8057072" cy="4200142"/>
          </a:xfrm>
        </p:spPr>
        <p:txBody>
          <a:bodyPr>
            <a:normAutofit/>
          </a:bodyPr>
          <a:lstStyle/>
          <a:p>
            <a:pPr marL="280033" indent="-280033" defTabSz="368045">
              <a:spcBef>
                <a:spcPts val="2600"/>
              </a:spcBef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Το DBMS επιλέγει ενέργειες βάση:</a:t>
            </a:r>
          </a:p>
          <a:p>
            <a:pPr marL="685800" lvl="1" indent="-285750" defTabSz="368045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των προβλέψεων του, </a:t>
            </a:r>
          </a:p>
          <a:p>
            <a:pPr marL="685800" lvl="1" indent="-285750" defTabSz="368045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της διαμόρφωσης της DB, </a:t>
            </a:r>
          </a:p>
          <a:p>
            <a:pPr marL="685800" lvl="1" indent="-285750" defTabSz="368045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2D2E2D"/>
                </a:solidFill>
              </a:rPr>
              <a:t>Objective functions </a:t>
            </a:r>
            <a:r>
              <a:rPr lang="el-GR" dirty="0">
                <a:solidFill>
                  <a:srgbClr val="2D2E2D"/>
                </a:solidFill>
              </a:rPr>
              <a:t>(</a:t>
            </a:r>
            <a:r>
              <a:rPr lang="el-GR" dirty="0" err="1">
                <a:solidFill>
                  <a:srgbClr val="2D2E2D"/>
                </a:solidFill>
              </a:rPr>
              <a:t>etc</a:t>
            </a:r>
            <a:r>
              <a:rPr lang="el-GR" dirty="0">
                <a:solidFill>
                  <a:srgbClr val="2D2E2D"/>
                </a:solidFill>
              </a:rPr>
              <a:t>: </a:t>
            </a:r>
            <a:r>
              <a:rPr lang="en-US" dirty="0">
                <a:solidFill>
                  <a:srgbClr val="2D2E2D"/>
                </a:solidFill>
              </a:rPr>
              <a:t>latency</a:t>
            </a:r>
            <a:r>
              <a:rPr lang="el-GR" dirty="0">
                <a:solidFill>
                  <a:srgbClr val="2D2E2D"/>
                </a:solidFill>
              </a:rPr>
              <a:t>)  </a:t>
            </a:r>
          </a:p>
          <a:p>
            <a:pPr marL="280033" indent="-280033" defTabSz="368045">
              <a:lnSpc>
                <a:spcPct val="100000"/>
              </a:lnSpc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Χρήση </a:t>
            </a:r>
            <a:r>
              <a:rPr lang="en-US" dirty="0">
                <a:solidFill>
                  <a:srgbClr val="2D2E2D"/>
                </a:solidFill>
              </a:rPr>
              <a:t>Receding Horizon Control </a:t>
            </a:r>
            <a:r>
              <a:rPr lang="el-GR" dirty="0">
                <a:solidFill>
                  <a:srgbClr val="2D2E2D"/>
                </a:solidFill>
              </a:rPr>
              <a:t>- </a:t>
            </a: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RHCM</a:t>
            </a:r>
            <a:r>
              <a:rPr lang="el-GR" dirty="0">
                <a:solidFill>
                  <a:srgbClr val="2D2E2D"/>
                </a:solidFill>
              </a:rPr>
              <a:t> </a:t>
            </a:r>
          </a:p>
          <a:p>
            <a:pPr marL="0" indent="0" defTabSz="368045">
              <a:lnSpc>
                <a:spcPct val="10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	Σε κάθε εποχή επαναλαμβάνεται η πιο κάτω διαδικασία:</a:t>
            </a:r>
          </a:p>
          <a:p>
            <a:pPr marL="685800" lvl="1" indent="-285750" defTabSz="368045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Το σύστημα προβλέπει το </a:t>
            </a:r>
            <a:r>
              <a:rPr lang="en-US" dirty="0">
                <a:solidFill>
                  <a:srgbClr val="2D2E2D"/>
                </a:solidFill>
              </a:rPr>
              <a:t>workload </a:t>
            </a:r>
            <a:r>
              <a:rPr lang="el-GR" dirty="0">
                <a:solidFill>
                  <a:srgbClr val="2D2E2D"/>
                </a:solidFill>
              </a:rPr>
              <a:t>για κάποιο πεπερασμένο χρονικό ορίζοντα</a:t>
            </a:r>
          </a:p>
          <a:p>
            <a:pPr marL="685800" lvl="1" indent="-285750" defTabSz="368045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Αναζητά μια σειρά ενεργειών με βάση το κόστος - όφελος </a:t>
            </a:r>
          </a:p>
          <a:p>
            <a:pPr marL="685800" lvl="1" indent="-285750" defTabSz="368045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Ανάπτυξη της καλύτερης ενέργειας </a:t>
            </a:r>
          </a:p>
        </p:txBody>
      </p:sp>
    </p:spTree>
    <p:extLst>
      <p:ext uri="{BB962C8B-B14F-4D97-AF65-F5344CB8AC3E}">
        <p14:creationId xmlns:p14="http://schemas.microsoft.com/office/powerpoint/2010/main" val="488549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Πώς επιλέγεται η καλύτερη ενέργεια 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981202"/>
            <a:ext cx="7200900" cy="4090414"/>
          </a:xfr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Κόστος ενέργειας: </a:t>
            </a:r>
            <a:endParaRPr lang="el-GR" dirty="0">
              <a:solidFill>
                <a:srgbClr val="2D2E2D"/>
              </a:solidFill>
            </a:endParaRPr>
          </a:p>
          <a:p>
            <a:pPr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	</a:t>
            </a:r>
            <a:r>
              <a:rPr lang="el-GR" dirty="0"/>
              <a:t>Χρόνος ανάπτυξης της ενέργειας </a:t>
            </a:r>
            <a:r>
              <a:rPr lang="el-GR" dirty="0">
                <a:latin typeface="Arial Bold"/>
                <a:ea typeface="Arial Bold"/>
                <a:cs typeface="Arial Bold"/>
                <a:sym typeface="Arial Bold"/>
              </a:rPr>
              <a:t>+</a:t>
            </a:r>
            <a:r>
              <a:rPr lang="el-GR" dirty="0"/>
              <a:t> πόσο μειώθηκε η </a:t>
            </a:r>
            <a:r>
              <a:rPr lang="en-US" dirty="0"/>
              <a:t>	</a:t>
            </a:r>
            <a:r>
              <a:rPr lang="el-GR" dirty="0"/>
              <a:t>απόδοση του DBMS από αυτήν </a:t>
            </a:r>
            <a:endParaRPr lang="el-GR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Το κόστος αυτό εκτιμάται με </a:t>
            </a:r>
            <a:r>
              <a:rPr lang="en-US" dirty="0">
                <a:solidFill>
                  <a:srgbClr val="2D2E2D"/>
                </a:solidFill>
              </a:rPr>
              <a:t>analytical models </a:t>
            </a:r>
            <a:r>
              <a:rPr lang="el-GR" dirty="0">
                <a:solidFill>
                  <a:srgbClr val="2D2E2D"/>
                </a:solidFill>
              </a:rPr>
              <a:t>που κάνουν χρήση μηχανισμού ανάδρασης (</a:t>
            </a:r>
            <a:r>
              <a:rPr lang="en-US" dirty="0">
                <a:solidFill>
                  <a:srgbClr val="2D2E2D"/>
                </a:solidFill>
              </a:rPr>
              <a:t>feedback mechanism</a:t>
            </a:r>
            <a:r>
              <a:rPr lang="el-GR" dirty="0">
                <a:solidFill>
                  <a:srgbClr val="2D2E2D"/>
                </a:solidFill>
              </a:rPr>
              <a:t>)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Όφελος:</a:t>
            </a:r>
            <a:r>
              <a:rPr lang="el-GR" dirty="0">
                <a:solidFill>
                  <a:srgbClr val="2D2E2D"/>
                </a:solidFill>
              </a:rPr>
              <a:t> </a:t>
            </a:r>
          </a:p>
          <a:p>
            <a:pPr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	Πόσο βελτιώθηκε η καθυστέρηση των </a:t>
            </a:r>
            <a:r>
              <a:rPr lang="en-US" dirty="0">
                <a:solidFill>
                  <a:srgbClr val="2D2E2D"/>
                </a:solidFill>
              </a:rPr>
              <a:t>queries</a:t>
            </a:r>
            <a:r>
              <a:rPr lang="el-GR" dirty="0">
                <a:solidFill>
                  <a:srgbClr val="2D2E2D"/>
                </a:solidFill>
              </a:rPr>
              <a:t> μετά την </a:t>
            </a:r>
            <a:r>
              <a:rPr lang="en-US" dirty="0">
                <a:solidFill>
                  <a:srgbClr val="2D2E2D"/>
                </a:solidFill>
              </a:rPr>
              <a:t>	</a:t>
            </a:r>
            <a:r>
              <a:rPr lang="el-GR" dirty="0">
                <a:solidFill>
                  <a:srgbClr val="2D2E2D"/>
                </a:solidFill>
              </a:rPr>
              <a:t>εφαρμογή της ενέργειας</a:t>
            </a:r>
          </a:p>
        </p:txBody>
      </p:sp>
    </p:spTree>
    <p:extLst>
      <p:ext uri="{BB962C8B-B14F-4D97-AF65-F5344CB8AC3E}">
        <p14:creationId xmlns:p14="http://schemas.microsoft.com/office/powerpoint/2010/main" val="31802592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Προβλήματα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136" y="1929443"/>
            <a:ext cx="7970807" cy="4247070"/>
          </a:xfrm>
        </p:spPr>
        <p:txBody>
          <a:bodyPr>
            <a:normAutofit/>
          </a:bodyPr>
          <a:lstStyle/>
          <a:p>
            <a:pPr marL="413384" indent="-413384" defTabSz="543305">
              <a:lnSpc>
                <a:spcPct val="12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Πόσο βαθιά στο μέλλον πρέπει να αναζητήσει τις καλύτερες ενέργειες το σύστημα; </a:t>
            </a:r>
          </a:p>
          <a:p>
            <a:pPr marL="1041400" lvl="2" indent="-285750" defTabSz="543305">
              <a:lnSpc>
                <a:spcPct val="12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Μικρός ορίζοντας: Το σύστημα δεν θα προετοιμαστεί σωστά για να αντιμετωπίσει το προβλεπόμενο </a:t>
            </a:r>
            <a:r>
              <a:rPr lang="en-US" dirty="0">
                <a:solidFill>
                  <a:srgbClr val="2D2E2D"/>
                </a:solidFill>
              </a:rPr>
              <a:t>workload</a:t>
            </a:r>
            <a:r>
              <a:rPr lang="el-GR" dirty="0">
                <a:solidFill>
                  <a:srgbClr val="2D2E2D"/>
                </a:solidFill>
              </a:rPr>
              <a:t>.</a:t>
            </a:r>
          </a:p>
          <a:p>
            <a:pPr marL="1041400" lvl="2" indent="-285750" defTabSz="543305">
              <a:lnSpc>
                <a:spcPct val="12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Μεγάλος ορίζοντας: Πολύ αργό μοντέλο.</a:t>
            </a:r>
          </a:p>
          <a:p>
            <a:pPr marL="0" lvl="2" indent="755650" defTabSz="543305">
              <a:lnSpc>
                <a:spcPct val="12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</a:endParaRPr>
          </a:p>
          <a:p>
            <a:pPr marL="413384" indent="-413384" defTabSz="543305">
              <a:lnSpc>
                <a:spcPct val="12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Ο υπολογισμός κόστους - οφέλους σε κάθε εποχή είναι πολύ ακριβός.</a:t>
            </a:r>
          </a:p>
          <a:p>
            <a:pPr marL="0" indent="0" defTabSz="543305">
              <a:lnSpc>
                <a:spcPct val="12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</a:endParaRPr>
          </a:p>
          <a:p>
            <a:pPr marL="0" indent="0" defTabSz="543305">
              <a:lnSpc>
                <a:spcPct val="12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Λύση:</a:t>
            </a:r>
            <a:r>
              <a:rPr lang="el-GR" dirty="0">
                <a:solidFill>
                  <a:srgbClr val="2D2E2D"/>
                </a:solidFill>
              </a:rPr>
              <a:t> </a:t>
            </a:r>
          </a:p>
          <a:p>
            <a:pPr marL="0" indent="0" defTabSz="543305">
              <a:lnSpc>
                <a:spcPct val="12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	Να δημιουργηθεί ένα </a:t>
            </a:r>
            <a:r>
              <a:rPr lang="en-US" dirty="0">
                <a:solidFill>
                  <a:srgbClr val="2D2E2D"/>
                </a:solidFill>
              </a:rPr>
              <a:t>deep neural network </a:t>
            </a:r>
            <a:r>
              <a:rPr lang="el-GR" dirty="0">
                <a:solidFill>
                  <a:srgbClr val="2D2E2D"/>
                </a:solidFill>
              </a:rPr>
              <a:t>για την προσέγγιση του.</a:t>
            </a:r>
          </a:p>
        </p:txBody>
      </p:sp>
    </p:spTree>
    <p:extLst>
      <p:ext uri="{BB962C8B-B14F-4D97-AF65-F5344CB8AC3E}">
        <p14:creationId xmlns:p14="http://schemas.microsoft.com/office/powerpoint/2010/main" val="29227279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Ανάπτυξη ενεργειών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Το </a:t>
            </a:r>
            <a:r>
              <a:rPr lang="en-US" dirty="0" err="1">
                <a:solidFill>
                  <a:srgbClr val="2D2E2D"/>
                </a:solidFill>
              </a:rPr>
              <a:t>Peleton</a:t>
            </a:r>
            <a:r>
              <a:rPr lang="el-GR" dirty="0">
                <a:solidFill>
                  <a:srgbClr val="2D2E2D"/>
                </a:solidFill>
              </a:rPr>
              <a:t> υποστηρίζει την ανάπτυξη ενεργειών σε </a:t>
            </a: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non – </a:t>
            </a:r>
            <a:r>
              <a:rPr lang="en-US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blocking manner</a:t>
            </a: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.</a:t>
            </a:r>
            <a:r>
              <a:rPr lang="el-GR" dirty="0">
                <a:solidFill>
                  <a:srgbClr val="2D2E2D"/>
                </a:solidFill>
              </a:rPr>
              <a:t>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Για παράδειγμα, η αλλαγή της διάταξης ενός πίνακα ή η μετακίνηση του σε μια διαφορετική τοποθεσία</a:t>
            </a: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 δεν εμποδίζει </a:t>
            </a:r>
            <a:r>
              <a:rPr lang="el-GR" dirty="0">
                <a:solidFill>
                  <a:srgbClr val="2D2E2D"/>
                </a:solidFill>
              </a:rPr>
              <a:t>τα </a:t>
            </a:r>
            <a:r>
              <a:rPr lang="en-US" dirty="0">
                <a:solidFill>
                  <a:srgbClr val="2D2E2D"/>
                </a:solidFill>
              </a:rPr>
              <a:t>queries</a:t>
            </a:r>
            <a:r>
              <a:rPr lang="el-GR" dirty="0">
                <a:solidFill>
                  <a:srgbClr val="2D2E2D"/>
                </a:solidFill>
              </a:rPr>
              <a:t> να έχουν πρόσβαση στο πίνακα.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Τα εξαρτήματα πρόβλεψης και σχεδιασμού εφαρμόζονται σε ένα </a:t>
            </a:r>
            <a:r>
              <a:rPr lang="en-US" dirty="0">
                <a:solidFill>
                  <a:srgbClr val="2D2E2D"/>
                </a:solidFill>
              </a:rPr>
              <a:t>co </a:t>
            </a:r>
            <a:r>
              <a:rPr lang="el-GR" dirty="0">
                <a:solidFill>
                  <a:srgbClr val="2D2E2D"/>
                </a:solidFill>
              </a:rPr>
              <a:t>–</a:t>
            </a:r>
            <a:r>
              <a:rPr lang="en-US" dirty="0">
                <a:solidFill>
                  <a:srgbClr val="2D2E2D"/>
                </a:solidFill>
              </a:rPr>
              <a:t> processor </a:t>
            </a:r>
            <a:r>
              <a:rPr lang="el-GR" dirty="0">
                <a:solidFill>
                  <a:srgbClr val="2D2E2D"/>
                </a:solidFill>
              </a:rPr>
              <a:t>ή GPU, για να μην επιβαρυνθεί το DBMS.</a:t>
            </a:r>
          </a:p>
        </p:txBody>
      </p:sp>
    </p:spTree>
    <p:extLst>
      <p:ext uri="{BB962C8B-B14F-4D97-AF65-F5344CB8AC3E}">
        <p14:creationId xmlns:p14="http://schemas.microsoft.com/office/powerpoint/2010/main" val="2539100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Αποτελέσματα εφαρμογής του </a:t>
            </a:r>
            <a:r>
              <a:rPr lang="en-US" dirty="0" err="1"/>
              <a:t>Peleton</a:t>
            </a:r>
            <a:r>
              <a:rPr lang="en-US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963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Πρόβλεψη </a:t>
            </a:r>
            <a:r>
              <a:rPr lang="en-US" dirty="0"/>
              <a:t>workload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Για την πρόβλεψη των </a:t>
            </a:r>
            <a:r>
              <a:rPr lang="en-US" dirty="0">
                <a:solidFill>
                  <a:srgbClr val="2D2E2D"/>
                </a:solidFill>
              </a:rPr>
              <a:t>workload</a:t>
            </a:r>
            <a:r>
              <a:rPr lang="el-GR" dirty="0">
                <a:solidFill>
                  <a:srgbClr val="2D2E2D"/>
                </a:solidFill>
              </a:rPr>
              <a:t> ενσωματώθηκε το </a:t>
            </a:r>
            <a:r>
              <a:rPr lang="en-US" b="1" dirty="0">
                <a:solidFill>
                  <a:srgbClr val="2D2E2D"/>
                </a:solidFill>
              </a:rPr>
              <a:t>Google Tensor – Flow</a:t>
            </a: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.</a:t>
            </a:r>
            <a:endParaRPr lang="el-GR" dirty="0">
              <a:solidFill>
                <a:srgbClr val="2D2E2D"/>
              </a:solidFill>
            </a:endParaRPr>
          </a:p>
          <a:p>
            <a:pPr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2D2E2D"/>
                </a:solidFill>
              </a:rPr>
              <a:t>Tensor – Flow</a:t>
            </a:r>
            <a:r>
              <a:rPr lang="el-GR" dirty="0">
                <a:solidFill>
                  <a:srgbClr val="2D2E2D"/>
                </a:solidFill>
              </a:rPr>
              <a:t>:  Είναι μια βιβλιοθήκη για την κατασκευή και την εκπαίδευση νευρωτικών δικτύων.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</a:endParaRPr>
          </a:p>
        </p:txBody>
      </p:sp>
      <p:pic>
        <p:nvPicPr>
          <p:cNvPr id="4" name="image3.png">
            <a:extLst>
              <a:ext uri="{FF2B5EF4-FFF2-40B4-BE49-F238E27FC236}">
                <a16:creationId xmlns:a16="http://schemas.microsoft.com/office/drawing/2014/main" xmlns="" id="{36A1B772-CEC0-4F1F-B8FB-440B5689D198}"/>
              </a:ext>
            </a:extLst>
          </p:cNvPr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96511" y="5138928"/>
            <a:ext cx="3655505" cy="7877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6584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Προηγούμενες Εργασίες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981202"/>
            <a:ext cx="7200900" cy="3809999"/>
          </a:xfrm>
        </p:spPr>
        <p:txBody>
          <a:bodyPr/>
          <a:lstStyle/>
          <a:p>
            <a:pPr marL="395604" indent="-395604" defTabSz="519937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Ακόμα απαιτείται ανθρώπινη παρέμβαση για την </a:t>
            </a: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παρακολούθηση</a:t>
            </a:r>
            <a:r>
              <a:rPr lang="el-GR" dirty="0">
                <a:solidFill>
                  <a:srgbClr val="2D2E2D"/>
                </a:solidFill>
              </a:rPr>
              <a:t>, </a:t>
            </a: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διαχείριση</a:t>
            </a:r>
            <a:r>
              <a:rPr lang="el-GR" dirty="0">
                <a:solidFill>
                  <a:srgbClr val="2D2E2D"/>
                </a:solidFill>
              </a:rPr>
              <a:t> και </a:t>
            </a: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συντονισμό</a:t>
            </a:r>
            <a:r>
              <a:rPr lang="el-GR" dirty="0">
                <a:solidFill>
                  <a:srgbClr val="2D2E2D"/>
                </a:solidFill>
              </a:rPr>
              <a:t> του DBMS. </a:t>
            </a:r>
          </a:p>
          <a:p>
            <a:pPr marL="395604" indent="-395604" defTabSz="519937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Τα προηγούμενα αυτόματα εργαλεία:</a:t>
            </a:r>
          </a:p>
          <a:p>
            <a:pPr marL="788669" indent="-285750" defTabSz="519937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εξωτερικά του DBMS,</a:t>
            </a:r>
          </a:p>
          <a:p>
            <a:pPr marL="788669" indent="-285750" defTabSz="519937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2D2E2D"/>
                </a:solidFill>
              </a:rPr>
              <a:t>reactionary </a:t>
            </a:r>
            <a:r>
              <a:rPr lang="el-GR" dirty="0">
                <a:solidFill>
                  <a:srgbClr val="2D2E2D"/>
                </a:solidFill>
              </a:rPr>
              <a:t>και </a:t>
            </a:r>
          </a:p>
          <a:p>
            <a:pPr marL="788669" indent="-285750" defTabSz="519937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δίνουν λύση σε ένα πρόβλημα μόνο κάθε φορά </a:t>
            </a:r>
          </a:p>
          <a:p>
            <a:pPr marL="395604" indent="-395604" defTabSz="519937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Γνωστά εργαλεία : </a:t>
            </a:r>
            <a:r>
              <a:rPr lang="el-GR" dirty="0" err="1">
                <a:solidFill>
                  <a:srgbClr val="2D2E2D"/>
                </a:solidFill>
              </a:rPr>
              <a:t>Oracle</a:t>
            </a:r>
            <a:r>
              <a:rPr lang="el-GR" dirty="0">
                <a:solidFill>
                  <a:srgbClr val="2D2E2D"/>
                </a:solidFill>
              </a:rPr>
              <a:t>, Microsoft, IBM</a:t>
            </a:r>
          </a:p>
        </p:txBody>
      </p:sp>
    </p:spTree>
    <p:extLst>
      <p:ext uri="{BB962C8B-B14F-4D97-AF65-F5344CB8AC3E}">
        <p14:creationId xmlns:p14="http://schemas.microsoft.com/office/powerpoint/2010/main" val="38148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Μεθοδολογία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981202"/>
            <a:ext cx="7200900" cy="3809999"/>
          </a:xfrm>
        </p:spPr>
        <p:txBody>
          <a:bodyPr/>
          <a:lstStyle/>
          <a:p>
            <a:pPr marL="408940" indent="-408940" defTabSz="537462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Κατασκευή 2 </a:t>
            </a:r>
            <a:r>
              <a:rPr lang="el-GR" dirty="0" err="1">
                <a:solidFill>
                  <a:srgbClr val="2D2E2D"/>
                </a:solidFill>
              </a:rPr>
              <a:t>RNNs</a:t>
            </a:r>
            <a:r>
              <a:rPr lang="el-GR" dirty="0">
                <a:solidFill>
                  <a:srgbClr val="2D2E2D"/>
                </a:solidFill>
              </a:rPr>
              <a:t> και χρήση 2 επιπέδων LSTM στην είσοδο που συνδέονταν με ένα επίπεδο γραμμικής παλινδρόμησης (</a:t>
            </a:r>
            <a:r>
              <a:rPr lang="en-US" dirty="0">
                <a:solidFill>
                  <a:srgbClr val="2D2E2D"/>
                </a:solidFill>
              </a:rPr>
              <a:t>linear regression layer</a:t>
            </a:r>
            <a:r>
              <a:rPr lang="el-GR" dirty="0">
                <a:solidFill>
                  <a:srgbClr val="2D2E2D"/>
                </a:solidFill>
              </a:rPr>
              <a:t>)</a:t>
            </a:r>
          </a:p>
          <a:p>
            <a:pPr marL="408940" indent="-408940" defTabSz="537462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Εξαγωγή 52m </a:t>
            </a:r>
            <a:r>
              <a:rPr lang="en-US" dirty="0">
                <a:solidFill>
                  <a:srgbClr val="2D2E2D"/>
                </a:solidFill>
              </a:rPr>
              <a:t>queries</a:t>
            </a:r>
            <a:r>
              <a:rPr lang="el-GR" dirty="0">
                <a:solidFill>
                  <a:srgbClr val="2D2E2D"/>
                </a:solidFill>
              </a:rPr>
              <a:t> από δεδομένα ενός μήνα ενός γνωστού </a:t>
            </a:r>
            <a:r>
              <a:rPr lang="el-GR" dirty="0" err="1">
                <a:solidFill>
                  <a:srgbClr val="2D2E2D"/>
                </a:solidFill>
              </a:rPr>
              <a:t>ιστότοπου</a:t>
            </a:r>
            <a:r>
              <a:rPr lang="el-GR" dirty="0">
                <a:solidFill>
                  <a:srgbClr val="2D2E2D"/>
                </a:solidFill>
              </a:rPr>
              <a:t> συζήτησης στο διαδίκτυο. </a:t>
            </a:r>
          </a:p>
          <a:p>
            <a:pPr marL="408940" indent="-408940" defTabSz="537462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Ομαδοποίηση των </a:t>
            </a:r>
            <a:r>
              <a:rPr lang="en-US" dirty="0">
                <a:solidFill>
                  <a:srgbClr val="2D2E2D"/>
                </a:solidFill>
              </a:rPr>
              <a:t>queries</a:t>
            </a:r>
            <a:r>
              <a:rPr lang="el-GR" dirty="0">
                <a:solidFill>
                  <a:srgbClr val="2D2E2D"/>
                </a:solidFill>
              </a:rPr>
              <a:t> </a:t>
            </a:r>
          </a:p>
          <a:p>
            <a:pPr marL="408940" indent="-408940" defTabSz="537462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Εκπαίδευση των μοντέλων με 75% των </a:t>
            </a:r>
            <a:r>
              <a:rPr lang="en-US" dirty="0">
                <a:solidFill>
                  <a:srgbClr val="2D2E2D"/>
                </a:solidFill>
              </a:rPr>
              <a:t>queries</a:t>
            </a:r>
            <a:r>
              <a:rPr lang="el-GR" dirty="0">
                <a:solidFill>
                  <a:srgbClr val="2D2E2D"/>
                </a:solidFill>
              </a:rPr>
              <a:t> .  </a:t>
            </a:r>
          </a:p>
          <a:p>
            <a:pPr marL="408940" indent="-408940" defTabSz="537462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Έλεγχος των μοντέλων με το υπόλοιπο 25%  των </a:t>
            </a:r>
            <a:r>
              <a:rPr lang="en-US" dirty="0">
                <a:solidFill>
                  <a:srgbClr val="2D2E2D"/>
                </a:solidFill>
              </a:rPr>
              <a:t>queries</a:t>
            </a:r>
            <a:r>
              <a:rPr lang="el-GR" dirty="0">
                <a:solidFill>
                  <a:srgbClr val="2D2E2D"/>
                </a:solidFill>
              </a:rPr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412835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757618"/>
            <a:ext cx="3429000" cy="641350"/>
          </a:xfrm>
        </p:spPr>
        <p:txBody>
          <a:bodyPr/>
          <a:lstStyle/>
          <a:p>
            <a:r>
              <a:rPr lang="el-GR" dirty="0"/>
              <a:t>Πρώτο </a:t>
            </a:r>
            <a:r>
              <a:rPr lang="en-US" dirty="0"/>
              <a:t>RRN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1627632"/>
            <a:ext cx="3429000" cy="4163569"/>
          </a:xfrm>
        </p:spPr>
        <p:txBody>
          <a:bodyPr>
            <a:normAutofit/>
          </a:bodyPr>
          <a:lstStyle/>
          <a:p>
            <a:pPr>
              <a:buClr>
                <a:srgbClr val="A43F27"/>
              </a:buClr>
              <a:buFont typeface="Arial"/>
              <a:buChar char="▪"/>
              <a:defRPr>
                <a:solidFill>
                  <a:srgbClr val="000000"/>
                </a:solidFill>
              </a:defRPr>
            </a:pPr>
            <a:r>
              <a:rPr lang="el-GR" sz="1800" dirty="0">
                <a:solidFill>
                  <a:srgbClr val="2D2E2D"/>
                </a:solidFill>
              </a:rPr>
              <a:t>Προβλέπει τον αριθμό των </a:t>
            </a:r>
            <a:r>
              <a:rPr lang="en-US" sz="1800" dirty="0">
                <a:solidFill>
                  <a:srgbClr val="2D2E2D"/>
                </a:solidFill>
              </a:rPr>
              <a:t>queries</a:t>
            </a:r>
            <a:r>
              <a:rPr lang="el-GR" sz="1800" dirty="0">
                <a:solidFill>
                  <a:srgbClr val="2D2E2D"/>
                </a:solidFill>
              </a:rPr>
              <a:t> που θα φτάσουν την επόμενη </a:t>
            </a:r>
            <a:r>
              <a:rPr lang="el-GR" sz="1800" u="sng" dirty="0">
                <a:solidFill>
                  <a:srgbClr val="2D2E2D"/>
                </a:solidFill>
              </a:rPr>
              <a:t>ώρα ανά λεπτό.</a:t>
            </a:r>
          </a:p>
          <a:p>
            <a:pPr>
              <a:buClr>
                <a:srgbClr val="A43F27"/>
              </a:buClr>
              <a:buFont typeface="Arial"/>
              <a:buChar char="▪"/>
              <a:defRPr>
                <a:solidFill>
                  <a:srgbClr val="000000"/>
                </a:solidFill>
              </a:defRPr>
            </a:pPr>
            <a:r>
              <a:rPr lang="el-GR" sz="1800" dirty="0">
                <a:solidFill>
                  <a:srgbClr val="2D2E2D"/>
                </a:solidFill>
              </a:rPr>
              <a:t>Είσοδος μοντέλου:  Ένα διάνυσμα που αντιπροσωπεύει το </a:t>
            </a:r>
            <a:r>
              <a:rPr lang="en-US" sz="1800" dirty="0">
                <a:solidFill>
                  <a:srgbClr val="2D2E2D"/>
                </a:solidFill>
              </a:rPr>
              <a:t>workloads</a:t>
            </a:r>
            <a:r>
              <a:rPr lang="el-GR" sz="1800" dirty="0">
                <a:solidFill>
                  <a:srgbClr val="2D2E2D"/>
                </a:solidFill>
              </a:rPr>
              <a:t> ανά λεπτό τις τελευταίες δύο ώρες (ορίζοντας = 2 ώρες).</a:t>
            </a:r>
          </a:p>
          <a:p>
            <a:pPr>
              <a:buClr>
                <a:srgbClr val="A43F27"/>
              </a:buClr>
              <a:buFont typeface="Arial"/>
              <a:buChar char="▪"/>
              <a:defRPr>
                <a:solidFill>
                  <a:srgbClr val="000000"/>
                </a:solidFill>
              </a:defRPr>
            </a:pPr>
            <a:r>
              <a:rPr lang="el-GR" sz="1800" dirty="0">
                <a:solidFill>
                  <a:srgbClr val="2D2E2D"/>
                </a:solidFill>
              </a:rPr>
              <a:t>Έξοδος μοντέλου: Κλίμακα που αντιπροσωπεύει το προβλεπόμενο </a:t>
            </a:r>
            <a:r>
              <a:rPr lang="en-US" sz="1800" dirty="0">
                <a:solidFill>
                  <a:srgbClr val="2D2E2D"/>
                </a:solidFill>
              </a:rPr>
              <a:t>workload</a:t>
            </a:r>
            <a:r>
              <a:rPr lang="el-GR" sz="1800" dirty="0">
                <a:solidFill>
                  <a:srgbClr val="2D2E2D"/>
                </a:solidFill>
              </a:rPr>
              <a:t> για μια ώρα αργότερα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757618"/>
            <a:ext cx="3429000" cy="641350"/>
          </a:xfrm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D15A3E"/>
                </a:solidFill>
              </a:rPr>
              <a:t>Δεύτερο </a:t>
            </a:r>
            <a:r>
              <a:rPr lang="en-US" dirty="0">
                <a:solidFill>
                  <a:srgbClr val="D15A3E"/>
                </a:solidFill>
              </a:rPr>
              <a:t>RRN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1682496"/>
            <a:ext cx="3429000" cy="4108705"/>
          </a:xfrm>
        </p:spPr>
        <p:txBody>
          <a:bodyPr>
            <a:normAutofit/>
          </a:bodyPr>
          <a:lstStyle/>
          <a:p>
            <a:pPr>
              <a:buClr>
                <a:srgbClr val="A43F27"/>
              </a:buClr>
              <a:buFont typeface="Arial"/>
              <a:buChar char="▪"/>
              <a:defRPr>
                <a:solidFill>
                  <a:srgbClr val="000000"/>
                </a:solidFill>
              </a:defRPr>
            </a:pPr>
            <a:r>
              <a:rPr lang="el-GR" sz="1800" dirty="0">
                <a:solidFill>
                  <a:srgbClr val="2D2E2D"/>
                </a:solidFill>
              </a:rPr>
              <a:t>Προβλέπει τον αριθμό των </a:t>
            </a:r>
            <a:r>
              <a:rPr lang="en-US" sz="1800" dirty="0">
                <a:solidFill>
                  <a:srgbClr val="2D2E2D"/>
                </a:solidFill>
              </a:rPr>
              <a:t>queries</a:t>
            </a:r>
            <a:r>
              <a:rPr lang="el-GR" sz="1800" dirty="0">
                <a:solidFill>
                  <a:srgbClr val="2D2E2D"/>
                </a:solidFill>
              </a:rPr>
              <a:t> που θα φτάσουν την επόμενη </a:t>
            </a:r>
            <a:r>
              <a:rPr lang="el-GR" sz="1800" u="sng" dirty="0">
                <a:solidFill>
                  <a:srgbClr val="2D2E2D"/>
                </a:solidFill>
              </a:rPr>
              <a:t>μέρα ανά ώρα.</a:t>
            </a:r>
            <a:endParaRPr lang="el-GR" sz="1800" dirty="0">
              <a:solidFill>
                <a:srgbClr val="2D2E2D"/>
              </a:solidFill>
            </a:endParaRPr>
          </a:p>
          <a:p>
            <a:pPr>
              <a:buClr>
                <a:srgbClr val="A43F27"/>
              </a:buClr>
              <a:buFont typeface="Arial"/>
              <a:buChar char="▪"/>
              <a:defRPr>
                <a:solidFill>
                  <a:srgbClr val="000000"/>
                </a:solidFill>
              </a:defRPr>
            </a:pPr>
            <a:r>
              <a:rPr lang="el-GR" sz="1800" dirty="0">
                <a:solidFill>
                  <a:srgbClr val="2D2E2D"/>
                </a:solidFill>
              </a:rPr>
              <a:t>Είσοδος του μοντέλου: Ένα διάνυσμα που αντιπροσωπεύει το </a:t>
            </a:r>
            <a:r>
              <a:rPr lang="en-US" sz="1800" dirty="0">
                <a:solidFill>
                  <a:srgbClr val="2D2E2D"/>
                </a:solidFill>
              </a:rPr>
              <a:t>workload</a:t>
            </a:r>
            <a:r>
              <a:rPr lang="el-GR" sz="1800" dirty="0">
                <a:solidFill>
                  <a:srgbClr val="2D2E2D"/>
                </a:solidFill>
              </a:rPr>
              <a:t> ανά ώρα την προηγούμενη μέρα (ορίζοντας = 24 ώρες).</a:t>
            </a:r>
          </a:p>
          <a:p>
            <a:pPr>
              <a:buClr>
                <a:srgbClr val="A43F27"/>
              </a:buClr>
              <a:buFont typeface="Arial"/>
              <a:buChar char="▪"/>
              <a:defRPr>
                <a:solidFill>
                  <a:srgbClr val="000000"/>
                </a:solidFill>
              </a:defRPr>
            </a:pPr>
            <a:r>
              <a:rPr lang="el-GR" sz="1800" dirty="0">
                <a:solidFill>
                  <a:srgbClr val="2D2E2D"/>
                </a:solidFill>
              </a:rPr>
              <a:t>Έξοδος:  Κλίμακα που αντιπροσωπεύει το προβλεπόμενο </a:t>
            </a:r>
            <a:r>
              <a:rPr lang="en-US" sz="1800" dirty="0">
                <a:solidFill>
                  <a:srgbClr val="2D2E2D"/>
                </a:solidFill>
              </a:rPr>
              <a:t>workload</a:t>
            </a:r>
            <a:r>
              <a:rPr lang="el-GR" sz="1800" dirty="0">
                <a:solidFill>
                  <a:srgbClr val="2D2E2D"/>
                </a:solidFill>
              </a:rPr>
              <a:t> για μια μέρα αργότερα.</a:t>
            </a:r>
          </a:p>
        </p:txBody>
      </p:sp>
    </p:spTree>
    <p:extLst>
      <p:ext uri="{BB962C8B-B14F-4D97-AF65-F5344CB8AC3E}">
        <p14:creationId xmlns:p14="http://schemas.microsoft.com/office/powerpoint/2010/main" val="322917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Λεπτομέρειες εκπαίδευσης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Έτρεξε το </a:t>
            </a:r>
            <a:r>
              <a:rPr lang="el-GR" dirty="0" err="1">
                <a:solidFill>
                  <a:srgbClr val="2D2E2D"/>
                </a:solidFill>
              </a:rPr>
              <a:t>Pel</a:t>
            </a:r>
            <a:r>
              <a:rPr lang="en-US" dirty="0">
                <a:solidFill>
                  <a:srgbClr val="2D2E2D"/>
                </a:solidFill>
              </a:rPr>
              <a:t>e</a:t>
            </a:r>
            <a:r>
              <a:rPr lang="el-GR" dirty="0" err="1">
                <a:solidFill>
                  <a:srgbClr val="2D2E2D"/>
                </a:solidFill>
              </a:rPr>
              <a:t>ton</a:t>
            </a:r>
            <a:r>
              <a:rPr lang="el-GR" dirty="0">
                <a:solidFill>
                  <a:srgbClr val="2D2E2D"/>
                </a:solidFill>
              </a:rPr>
              <a:t> με </a:t>
            </a:r>
            <a:r>
              <a:rPr lang="en-US" dirty="0">
                <a:solidFill>
                  <a:srgbClr val="2D2E2D"/>
                </a:solidFill>
              </a:rPr>
              <a:t>Tensor – Flow </a:t>
            </a:r>
            <a:r>
              <a:rPr lang="el-GR" dirty="0">
                <a:solidFill>
                  <a:srgbClr val="2D2E2D"/>
                </a:solidFill>
              </a:rPr>
              <a:t>σε ένα </a:t>
            </a:r>
            <a:r>
              <a:rPr lang="el-GR" dirty="0" err="1">
                <a:solidFill>
                  <a:srgbClr val="2D2E2D"/>
                </a:solidFill>
              </a:rPr>
              <a:t>Nvidia</a:t>
            </a:r>
            <a:r>
              <a:rPr lang="el-GR" dirty="0">
                <a:solidFill>
                  <a:srgbClr val="2D2E2D"/>
                </a:solidFill>
              </a:rPr>
              <a:t> </a:t>
            </a:r>
            <a:r>
              <a:rPr lang="el-GR" dirty="0" err="1">
                <a:solidFill>
                  <a:srgbClr val="2D2E2D"/>
                </a:solidFill>
              </a:rPr>
              <a:t>GeForce</a:t>
            </a:r>
            <a:r>
              <a:rPr lang="el-GR" dirty="0">
                <a:solidFill>
                  <a:srgbClr val="2D2E2D"/>
                </a:solidFill>
              </a:rPr>
              <a:t> GTX 980 </a:t>
            </a: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GPU.</a:t>
            </a:r>
            <a:endParaRPr lang="el-GR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Διάρκεια εκπαίδευσης πρώτου RNN ήταν 11 λεπτά.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Διάρκεια εκπαίδευσης δεύτερου RNN ήταν 18 λεπτά.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Δεν υπήρχε CPU </a:t>
            </a:r>
            <a:r>
              <a:rPr lang="en-US" dirty="0">
                <a:solidFill>
                  <a:srgbClr val="2D2E2D"/>
                </a:solidFill>
              </a:rPr>
              <a:t>overhead</a:t>
            </a:r>
            <a:r>
              <a:rPr lang="el-GR" dirty="0">
                <a:solidFill>
                  <a:srgbClr val="2D2E2D"/>
                </a:solidFill>
              </a:rPr>
              <a:t>, αφού όλος ο υπολογισμός έγινε από το GPU.</a:t>
            </a:r>
          </a:p>
        </p:txBody>
      </p:sp>
    </p:spTree>
    <p:extLst>
      <p:ext uri="{BB962C8B-B14F-4D97-AF65-F5344CB8AC3E}">
        <p14:creationId xmlns:p14="http://schemas.microsoft.com/office/powerpoint/2010/main" val="313205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396814"/>
            <a:ext cx="7200900" cy="783597"/>
          </a:xfrm>
        </p:spPr>
        <p:txBody>
          <a:bodyPr/>
          <a:lstStyle/>
          <a:p>
            <a:r>
              <a:rPr lang="el-GR" dirty="0"/>
              <a:t>Αξιολόγηση μοντέλων</a:t>
            </a:r>
            <a:endParaRPr lang="en-US" dirty="0"/>
          </a:p>
        </p:txBody>
      </p:sp>
      <p:pic>
        <p:nvPicPr>
          <p:cNvPr id="4" name="image4.png">
            <a:extLst>
              <a:ext uri="{FF2B5EF4-FFF2-40B4-BE49-F238E27FC236}">
                <a16:creationId xmlns:a16="http://schemas.microsoft.com/office/drawing/2014/main" xmlns="" id="{4A864DF4-8A2B-43AB-B3E1-4DD06FD8F120}"/>
              </a:ext>
            </a:extLst>
          </p:cNvPr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8034" y="1397479"/>
            <a:ext cx="8245415" cy="434771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5273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Ενέργειες Βελτιστοποίησης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294627-7341-4034-A279-26E8C3199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2D2E2D"/>
                </a:solidFill>
              </a:rPr>
              <a:t>Autonomic Layouts</a:t>
            </a:r>
            <a:r>
              <a:rPr lang="el-GR" dirty="0">
                <a:solidFill>
                  <a:srgbClr val="2D2E2D"/>
                </a:solidFill>
              </a:rPr>
              <a:t>: Μετακινεί τους πίνακες σε διαφορετικές διατάξεις με βάση τους τύπους των </a:t>
            </a:r>
            <a:r>
              <a:rPr lang="en-US" dirty="0">
                <a:solidFill>
                  <a:srgbClr val="2D2E2D"/>
                </a:solidFill>
              </a:rPr>
              <a:t>queries</a:t>
            </a:r>
            <a:r>
              <a:rPr lang="el-GR" dirty="0">
                <a:solidFill>
                  <a:srgbClr val="2D2E2D"/>
                </a:solidFill>
              </a:rPr>
              <a:t>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Στην βελτιστοποίηση για </a:t>
            </a:r>
          </a:p>
          <a:p>
            <a:pPr marL="560071" lvl="1" indent="-28575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 OLTP </a:t>
            </a:r>
            <a:r>
              <a:rPr lang="en-US" dirty="0">
                <a:solidFill>
                  <a:srgbClr val="2D2E2D"/>
                </a:solidFill>
              </a:rPr>
              <a:t>queries</a:t>
            </a:r>
            <a:r>
              <a:rPr lang="el-GR" dirty="0">
                <a:solidFill>
                  <a:srgbClr val="2D2E2D"/>
                </a:solidFill>
              </a:rPr>
              <a:t> χρησιμοποιείται διάταξη γραμμής</a:t>
            </a:r>
          </a:p>
          <a:p>
            <a:pPr marL="560071" lvl="1" indent="-28575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 OLAP </a:t>
            </a:r>
            <a:r>
              <a:rPr lang="en-US" dirty="0">
                <a:solidFill>
                  <a:srgbClr val="2D2E2D"/>
                </a:solidFill>
              </a:rPr>
              <a:t>queries</a:t>
            </a:r>
            <a:r>
              <a:rPr lang="el-GR" dirty="0">
                <a:solidFill>
                  <a:srgbClr val="2D2E2D"/>
                </a:solidFill>
              </a:rPr>
              <a:t> χρησιμοποιείται διάταξη στήλης. </a:t>
            </a:r>
          </a:p>
        </p:txBody>
      </p:sp>
    </p:spTree>
    <p:extLst>
      <p:ext uri="{BB962C8B-B14F-4D97-AF65-F5344CB8AC3E}">
        <p14:creationId xmlns:p14="http://schemas.microsoft.com/office/powerpoint/2010/main" val="252764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Σύγκριση αυτόνομων διατάξεων με τις στατικές διατάξεις</a:t>
            </a:r>
            <a:endParaRPr lang="en-US" dirty="0"/>
          </a:p>
        </p:txBody>
      </p:sp>
      <p:pic>
        <p:nvPicPr>
          <p:cNvPr id="4" name="image5.png">
            <a:extLst>
              <a:ext uri="{FF2B5EF4-FFF2-40B4-BE49-F238E27FC236}">
                <a16:creationId xmlns:a16="http://schemas.microsoft.com/office/drawing/2014/main" xmlns="" id="{8EA35BED-B6B5-4466-A470-EE84C975F23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/>
          </a:blip>
          <a:stretch>
            <a:fillRect/>
          </a:stretch>
        </p:blipFill>
        <p:spPr>
          <a:xfrm>
            <a:off x="603504" y="1646238"/>
            <a:ext cx="7973568" cy="453510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2233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Σύνοψη αποτελεσμάτων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294627-7341-4034-A279-26E8C3199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 defTabSz="525779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Τα </a:t>
            </a:r>
            <a:r>
              <a:rPr lang="el-GR" dirty="0" err="1">
                <a:solidFill>
                  <a:srgbClr val="2D2E2D"/>
                </a:solidFill>
              </a:rPr>
              <a:t>RNNs</a:t>
            </a:r>
            <a:r>
              <a:rPr lang="el-GR" dirty="0">
                <a:solidFill>
                  <a:srgbClr val="2D2E2D"/>
                </a:solidFill>
              </a:rPr>
              <a:t> προβλέπουν με ακρίβεια το αναμενόμενο </a:t>
            </a:r>
            <a:r>
              <a:rPr lang="en-US" dirty="0">
                <a:solidFill>
                  <a:srgbClr val="2D2E2D"/>
                </a:solidFill>
              </a:rPr>
              <a:t>workload</a:t>
            </a:r>
            <a:r>
              <a:rPr lang="el-GR" dirty="0">
                <a:solidFill>
                  <a:srgbClr val="2D2E2D"/>
                </a:solidFill>
              </a:rPr>
              <a:t>.</a:t>
            </a:r>
          </a:p>
          <a:p>
            <a:pPr marL="400050" indent="-400050" defTabSz="525779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H εκπαίδευση των μοντέλων στο GPU επηρεάζει πολύ λίγο τα CPU και την μνήμη.</a:t>
            </a:r>
          </a:p>
          <a:p>
            <a:pPr marL="400050" indent="-400050" defTabSz="525779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Το σύστημα αναπτύσσει τις ενέργειες χωρίς να επιβραδύνει την εφαρμογή.</a:t>
            </a:r>
          </a:p>
          <a:p>
            <a:pPr marL="0" indent="0" defTabSz="525779">
              <a:spcBef>
                <a:spcPts val="3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Το επόμενο βήμα είναι να επικυρώσουμε την προσέγγισή μας χρησιμοποιώντας πιο </a:t>
            </a:r>
            <a:r>
              <a:rPr lang="el-GR" u="sng" dirty="0">
                <a:solidFill>
                  <a:srgbClr val="2D2E2D"/>
                </a:solidFill>
              </a:rPr>
              <a:t>ποικιλόμορφο </a:t>
            </a:r>
            <a:r>
              <a:rPr lang="en-US" u="sng" dirty="0">
                <a:solidFill>
                  <a:srgbClr val="2D2E2D"/>
                </a:solidFill>
              </a:rPr>
              <a:t>workload</a:t>
            </a:r>
            <a:r>
              <a:rPr lang="en-US" dirty="0">
                <a:solidFill>
                  <a:srgbClr val="2D2E2D"/>
                </a:solidFill>
              </a:rPr>
              <a:t> </a:t>
            </a:r>
            <a:r>
              <a:rPr lang="el-GR" dirty="0">
                <a:solidFill>
                  <a:srgbClr val="2D2E2D"/>
                </a:solidFill>
              </a:rPr>
              <a:t>βάσης δεδομένων και υποστήριξη </a:t>
            </a:r>
            <a:r>
              <a:rPr lang="el-GR" u="sng" dirty="0">
                <a:solidFill>
                  <a:srgbClr val="2D2E2D"/>
                </a:solidFill>
              </a:rPr>
              <a:t>πρόσθετων ενεργειών</a:t>
            </a:r>
          </a:p>
        </p:txBody>
      </p:sp>
    </p:spTree>
    <p:extLst>
      <p:ext uri="{BB962C8B-B14F-4D97-AF65-F5344CB8AC3E}">
        <p14:creationId xmlns:p14="http://schemas.microsoft.com/office/powerpoint/2010/main" val="28661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294627-7341-4034-A279-26E8C3199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/>
              <a:t>Παρουσίαση του πιο κάτω άρθρου: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dirty="0" err="1"/>
              <a:t>Pavlo</a:t>
            </a:r>
            <a:r>
              <a:rPr lang="en-US" dirty="0"/>
              <a:t>, A., Angulo, G., </a:t>
            </a:r>
            <a:r>
              <a:rPr lang="en-US" dirty="0" err="1"/>
              <a:t>Arulraj</a:t>
            </a:r>
            <a:r>
              <a:rPr lang="en-US" dirty="0"/>
              <a:t>, J., Lin, H., Lin, J., Ma, L., … Zhang, T. (2017). Self-Driving Database Management Systems. 8th Biennial Conference on Innovative Data Systems Research.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39179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Προκλήσεις για ένα </a:t>
            </a:r>
            <a:r>
              <a:rPr lang="en-US" dirty="0">
                <a:solidFill>
                  <a:srgbClr val="2D2E2D"/>
                </a:solidFill>
              </a:rPr>
              <a:t>self – driving DBMS.</a:t>
            </a:r>
          </a:p>
          <a:p>
            <a:pPr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lang="en-US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Ανάπτυξη του </a:t>
            </a:r>
            <a:r>
              <a:rPr lang="en-US" dirty="0" err="1">
                <a:solidFill>
                  <a:srgbClr val="2D2E2D"/>
                </a:solidFill>
              </a:rPr>
              <a:t>Peleton</a:t>
            </a:r>
            <a:r>
              <a:rPr lang="en-US" dirty="0">
                <a:solidFill>
                  <a:srgbClr val="2D2E2D"/>
                </a:solidFill>
              </a:rPr>
              <a:t> self – driving DBMS </a:t>
            </a:r>
          </a:p>
          <a:p>
            <a:pPr marL="560071" lvl="1" indent="-285750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2D2E2D"/>
                </a:solidFill>
              </a:rPr>
              <a:t> </a:t>
            </a:r>
            <a:r>
              <a:rPr lang="el-GR" dirty="0">
                <a:solidFill>
                  <a:srgbClr val="2D2E2D"/>
                </a:solidFill>
              </a:rPr>
              <a:t>αρχιτεκτονικής </a:t>
            </a:r>
            <a:r>
              <a:rPr lang="en-US" dirty="0">
                <a:solidFill>
                  <a:srgbClr val="2D2E2D"/>
                </a:solidFill>
              </a:rPr>
              <a:t>DB </a:t>
            </a:r>
            <a:r>
              <a:rPr lang="el-GR" dirty="0">
                <a:solidFill>
                  <a:srgbClr val="2D2E2D"/>
                </a:solidFill>
              </a:rPr>
              <a:t>με ψηλή απόδοση</a:t>
            </a:r>
            <a:r>
              <a:rPr lang="en-US" dirty="0">
                <a:solidFill>
                  <a:srgbClr val="2D2E2D"/>
                </a:solidFill>
              </a:rPr>
              <a:t>,</a:t>
            </a:r>
            <a:r>
              <a:rPr lang="el-GR" dirty="0">
                <a:solidFill>
                  <a:srgbClr val="2D2E2D"/>
                </a:solidFill>
              </a:rPr>
              <a:t> </a:t>
            </a:r>
          </a:p>
          <a:p>
            <a:pPr marL="560071" lvl="1" indent="-28575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 </a:t>
            </a:r>
            <a:r>
              <a:rPr lang="en-US" dirty="0">
                <a:solidFill>
                  <a:srgbClr val="2D2E2D"/>
                </a:solidFill>
              </a:rPr>
              <a:t>deep learning,</a:t>
            </a:r>
          </a:p>
          <a:p>
            <a:pPr marL="560071" lvl="1" indent="-285750"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2D2E2D"/>
                </a:solidFill>
              </a:rPr>
              <a:t> </a:t>
            </a:r>
            <a:r>
              <a:rPr lang="el-GR" dirty="0">
                <a:solidFill>
                  <a:srgbClr val="2D2E2D"/>
                </a:solidFill>
              </a:rPr>
              <a:t>βελτιστοποιήσεις στο </a:t>
            </a:r>
            <a:r>
              <a:rPr lang="en-US" dirty="0">
                <a:solidFill>
                  <a:srgbClr val="2D2E2D"/>
                </a:solidFill>
              </a:rPr>
              <a:t>hardware.</a:t>
            </a:r>
          </a:p>
          <a:p>
            <a:pPr marL="0" lvl="1" indent="274320">
              <a:buSzTx/>
              <a:buNone/>
              <a:defRPr sz="1800">
                <a:solidFill>
                  <a:srgbClr val="000000"/>
                </a:solidFill>
              </a:defRPr>
            </a:pPr>
            <a:endParaRPr lang="en-US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Αξιολόγηση του </a:t>
            </a:r>
            <a:r>
              <a:rPr lang="en-US" dirty="0" err="1">
                <a:solidFill>
                  <a:srgbClr val="2D2E2D"/>
                </a:solidFill>
              </a:rPr>
              <a:t>Peleton</a:t>
            </a:r>
            <a:r>
              <a:rPr lang="en-US" dirty="0">
                <a:solidFill>
                  <a:srgbClr val="2D2E2D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6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Προκλήσεις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7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Κατηγορίες </a:t>
            </a:r>
          </a:p>
          <a:p>
            <a:pPr marL="560071" lvl="1" indent="-28575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OLTP: για γράψιμο </a:t>
            </a:r>
          </a:p>
          <a:p>
            <a:pPr marL="560071" lvl="1" indent="-28575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OLAP: για ανάγνωση </a:t>
            </a:r>
          </a:p>
          <a:p>
            <a:pPr marL="0" lvl="1" indent="274320">
              <a:buSzTx/>
              <a:buNone/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Βελτιστοποίηση για OLTP: αποθήκευση πλειάδων σε  διάταξη γραμμών  </a:t>
            </a:r>
          </a:p>
          <a:p>
            <a:pPr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Βελτιστοποίηση για OLAP: αποθήκευση πλειάδων σε διάταξη στηλών </a:t>
            </a:r>
          </a:p>
        </p:txBody>
      </p:sp>
    </p:spTree>
    <p:extLst>
      <p:ext uri="{BB962C8B-B14F-4D97-AF65-F5344CB8AC3E}">
        <p14:creationId xmlns:p14="http://schemas.microsoft.com/office/powerpoint/2010/main" val="15110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 – </a:t>
            </a:r>
            <a:r>
              <a:rPr lang="el-GR" dirty="0"/>
              <a:t>Λύσεις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Πιθανή λύση:</a:t>
            </a:r>
            <a:endParaRPr lang="el-GR" dirty="0">
              <a:solidFill>
                <a:srgbClr val="2D2E2D"/>
              </a:solidFill>
            </a:endParaRPr>
          </a:p>
          <a:p>
            <a:pPr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	 </a:t>
            </a:r>
            <a:r>
              <a:rPr lang="el-GR" dirty="0">
                <a:solidFill>
                  <a:srgbClr val="2D2E2D"/>
                </a:solidFill>
              </a:rPr>
              <a:t>2 </a:t>
            </a:r>
            <a:r>
              <a:rPr lang="en-US" dirty="0">
                <a:solidFill>
                  <a:srgbClr val="2D2E2D"/>
                </a:solidFill>
              </a:rPr>
              <a:t>DBMS, </a:t>
            </a:r>
            <a:r>
              <a:rPr lang="el-GR" dirty="0">
                <a:solidFill>
                  <a:srgbClr val="2D2E2D"/>
                </a:solidFill>
              </a:rPr>
              <a:t>ένα για </a:t>
            </a:r>
            <a:r>
              <a:rPr lang="en-US" dirty="0">
                <a:solidFill>
                  <a:srgbClr val="2D2E2D"/>
                </a:solidFill>
              </a:rPr>
              <a:t>OLTP </a:t>
            </a:r>
            <a:r>
              <a:rPr lang="el-GR" dirty="0">
                <a:solidFill>
                  <a:srgbClr val="2D2E2D"/>
                </a:solidFill>
              </a:rPr>
              <a:t>και ένα για </a:t>
            </a:r>
            <a:r>
              <a:rPr lang="en-US" dirty="0">
                <a:solidFill>
                  <a:srgbClr val="2D2E2D"/>
                </a:solidFill>
              </a:rPr>
              <a:t>OLAP workload</a:t>
            </a:r>
          </a:p>
          <a:p>
            <a:pPr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lang="en-US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Πρόβλημα:</a:t>
            </a:r>
            <a:r>
              <a:rPr lang="el-GR" dirty="0">
                <a:solidFill>
                  <a:srgbClr val="2D2E2D"/>
                </a:solidFill>
              </a:rPr>
              <a:t>                   </a:t>
            </a:r>
          </a:p>
          <a:p>
            <a:pPr marL="0" lvl="1" indent="27432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	Εφαρμογή </a:t>
            </a:r>
            <a:r>
              <a:rPr lang="en-US" dirty="0">
                <a:solidFill>
                  <a:srgbClr val="2D2E2D"/>
                </a:solidFill>
              </a:rPr>
              <a:t>hybrid transaction analytical processing (HTAP) </a:t>
            </a:r>
          </a:p>
          <a:p>
            <a:pPr marL="0" lvl="1" indent="274320">
              <a:buSzTx/>
              <a:buNone/>
              <a:defRPr sz="1800">
                <a:solidFill>
                  <a:srgbClr val="000000"/>
                </a:solidFill>
              </a:defRPr>
            </a:pPr>
            <a:endParaRPr lang="en-US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Καλύτερη Λύση:</a:t>
            </a:r>
            <a:r>
              <a:rPr lang="el-GR" dirty="0">
                <a:solidFill>
                  <a:srgbClr val="2D2E2D"/>
                </a:solidFill>
              </a:rPr>
              <a:t> </a:t>
            </a:r>
          </a:p>
          <a:p>
            <a:pPr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</a:rPr>
              <a:t>	Ένα σύστημα που να επιλέγει αυτόματα τις κατάλληλες </a:t>
            </a:r>
            <a:r>
              <a:rPr lang="en-US" dirty="0">
                <a:solidFill>
                  <a:srgbClr val="2D2E2D"/>
                </a:solidFill>
              </a:rPr>
              <a:t>	</a:t>
            </a:r>
            <a:r>
              <a:rPr lang="el-GR" dirty="0">
                <a:solidFill>
                  <a:srgbClr val="2D2E2D"/>
                </a:solidFill>
              </a:rPr>
              <a:t>βελτιστοποιήσεις </a:t>
            </a:r>
            <a:r>
              <a:rPr lang="en-US" dirty="0">
                <a:solidFill>
                  <a:srgbClr val="2D2E2D"/>
                </a:solidFill>
              </a:rPr>
              <a:t>OLTP </a:t>
            </a:r>
            <a:r>
              <a:rPr lang="el-GR" dirty="0">
                <a:solidFill>
                  <a:srgbClr val="2D2E2D"/>
                </a:solidFill>
              </a:rPr>
              <a:t>ή </a:t>
            </a:r>
            <a:r>
              <a:rPr lang="en-US" dirty="0">
                <a:solidFill>
                  <a:srgbClr val="2D2E2D"/>
                </a:solidFill>
              </a:rPr>
              <a:t>OLAP</a:t>
            </a:r>
          </a:p>
        </p:txBody>
      </p:sp>
    </p:spTree>
    <p:extLst>
      <p:ext uri="{BB962C8B-B14F-4D97-AF65-F5344CB8AC3E}">
        <p14:creationId xmlns:p14="http://schemas.microsoft.com/office/powerpoint/2010/main" val="31847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Forecast workload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Πρόβλεψη</a:t>
            </a:r>
            <a:r>
              <a:rPr lang="el-GR" dirty="0">
                <a:solidFill>
                  <a:srgbClr val="2D2E2D"/>
                </a:solidFill>
              </a:rPr>
              <a:t> του </a:t>
            </a:r>
            <a:r>
              <a:rPr lang="en-US" dirty="0">
                <a:solidFill>
                  <a:srgbClr val="2D2E2D"/>
                </a:solidFill>
              </a:rPr>
              <a:t>workload</a:t>
            </a:r>
            <a:r>
              <a:rPr lang="el-GR" dirty="0">
                <a:solidFill>
                  <a:srgbClr val="2D2E2D"/>
                </a:solidFill>
              </a:rPr>
              <a:t> της εφαρμογής</a:t>
            </a:r>
          </a:p>
          <a:p>
            <a:pPr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Απόφαση</a:t>
            </a:r>
            <a:r>
              <a:rPr lang="el-GR" dirty="0">
                <a:solidFill>
                  <a:srgbClr val="2D2E2D"/>
                </a:solidFill>
              </a:rPr>
              <a:t> των βελτιστοποιήσεων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l-GR" dirty="0">
              <a:solidFill>
                <a:srgbClr val="2D2E2D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l-GR" dirty="0">
                <a:solidFill>
                  <a:srgbClr val="2D2E2D"/>
                </a:solidFill>
                <a:latin typeface="Arial Bold"/>
                <a:ea typeface="Arial Bold"/>
                <a:cs typeface="Arial Bold"/>
                <a:sym typeface="Arial Bold"/>
              </a:rPr>
              <a:t>Πότε</a:t>
            </a:r>
            <a:r>
              <a:rPr lang="el-GR" dirty="0">
                <a:solidFill>
                  <a:srgbClr val="2D2E2D"/>
                </a:solidFill>
              </a:rPr>
              <a:t> να κάνει τις βελτιστοποιήσεις </a:t>
            </a:r>
          </a:p>
        </p:txBody>
      </p:sp>
    </p:spTree>
    <p:extLst>
      <p:ext uri="{BB962C8B-B14F-4D97-AF65-F5344CB8AC3E}">
        <p14:creationId xmlns:p14="http://schemas.microsoft.com/office/powerpoint/2010/main" val="262713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Τύποι Βελτιστοποίησης</a:t>
            </a:r>
            <a:endParaRPr lang="en-US" dirty="0"/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xmlns="" id="{978DA702-2757-46CD-B843-F42CCD5A2546}"/>
              </a:ext>
            </a:extLst>
          </p:cNvPr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2913" y="1628986"/>
            <a:ext cx="8678174" cy="401269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06862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1274</TotalTime>
  <Words>2488</Words>
  <Application>Microsoft Office PowerPoint</Application>
  <PresentationFormat>On-screen Show (4:3)</PresentationFormat>
  <Paragraphs>327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Diamond Grid 16x9</vt:lpstr>
      <vt:lpstr>Self-Driving Database Management Systems</vt:lpstr>
      <vt:lpstr>Σημαντικότητα Ανάπτυξης self - driving DBMS</vt:lpstr>
      <vt:lpstr>Προηγούμενες Εργασίες</vt:lpstr>
      <vt:lpstr>Outline </vt:lpstr>
      <vt:lpstr>Προκλήσεις</vt:lpstr>
      <vt:lpstr>Workload</vt:lpstr>
      <vt:lpstr>Workload – Λύσεις</vt:lpstr>
      <vt:lpstr>Forecast workload</vt:lpstr>
      <vt:lpstr>Τύποι Βελτιστοποίησης</vt:lpstr>
      <vt:lpstr>Εκτίμηση επιπτώσεων της ενέργεια στην DB</vt:lpstr>
      <vt:lpstr>Περιορισμοί για το self – driving DBMS</vt:lpstr>
      <vt:lpstr>IBM DB2: Προηγούμενη προσπάθεια για self – driving DBMS</vt:lpstr>
      <vt:lpstr>Αρχιτεκτονική Peleton</vt:lpstr>
      <vt:lpstr>Πρόβλημα που οδήγησε στην ανάπτυξη νέας αρχιτεκτονικής</vt:lpstr>
      <vt:lpstr>Στόχοι Αρχιτεκτονικής Peleton</vt:lpstr>
      <vt:lpstr>Αρχιτεκτονική Peleton</vt:lpstr>
      <vt:lpstr>Workload monitor</vt:lpstr>
      <vt:lpstr> Workload Classification</vt:lpstr>
      <vt:lpstr>Workload Forecasting</vt:lpstr>
      <vt:lpstr>Μοντέλο πρόβλεψης προηγούμενων self – driving System </vt:lpstr>
      <vt:lpstr>Μοντέλο πρόβλεψης του Peleton</vt:lpstr>
      <vt:lpstr>Control Framework</vt:lpstr>
      <vt:lpstr> Δημιουργία ενέργειας</vt:lpstr>
      <vt:lpstr> Σχεδιασμός ενέργειας</vt:lpstr>
      <vt:lpstr>Πώς επιλέγεται η καλύτερη ενέργεια  </vt:lpstr>
      <vt:lpstr>Προβλήματα</vt:lpstr>
      <vt:lpstr>Ανάπτυξη ενεργειών</vt:lpstr>
      <vt:lpstr>Αποτελέσματα εφαρμογής του Peleton </vt:lpstr>
      <vt:lpstr>Πρόβλεψη workload </vt:lpstr>
      <vt:lpstr>Μεθοδολογία </vt:lpstr>
      <vt:lpstr>PowerPoint Presentation</vt:lpstr>
      <vt:lpstr>Λεπτομέρειες εκπαίδευσης</vt:lpstr>
      <vt:lpstr>Αξιολόγηση μοντέλων</vt:lpstr>
      <vt:lpstr>Ενέργειες Βελτιστοποίησης</vt:lpstr>
      <vt:lpstr>Σύγκριση αυτόνομων διατάξεων με τις στατικές διατάξεις</vt:lpstr>
      <vt:lpstr>Σύνοψη αποτελεσμάτων</vt:lpstr>
      <vt:lpstr>Βιβλιογραφία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Self-Driving Database Management Systems</dc:title>
  <dc:creator>Eleni Konstantinou</dc:creator>
  <cp:lastModifiedBy>Elena Constantinou</cp:lastModifiedBy>
  <cp:revision>142</cp:revision>
  <dcterms:created xsi:type="dcterms:W3CDTF">2017-10-07T15:21:44Z</dcterms:created>
  <dcterms:modified xsi:type="dcterms:W3CDTF">2017-10-09T09:30:10Z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