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1853" r:id="rId4"/>
    <p:sldId id="1857" r:id="rId5"/>
    <p:sldId id="1854" r:id="rId6"/>
    <p:sldId id="1855" r:id="rId7"/>
    <p:sldId id="1875" r:id="rId8"/>
    <p:sldId id="1856" r:id="rId9"/>
    <p:sldId id="271" r:id="rId10"/>
    <p:sldId id="1858" r:id="rId11"/>
    <p:sldId id="1876" r:id="rId12"/>
    <p:sldId id="1861" r:id="rId13"/>
    <p:sldId id="1877" r:id="rId14"/>
    <p:sldId id="1859" r:id="rId15"/>
    <p:sldId id="1862" r:id="rId16"/>
    <p:sldId id="1860" r:id="rId17"/>
    <p:sldId id="274" r:id="rId18"/>
    <p:sldId id="1863" r:id="rId19"/>
    <p:sldId id="1864" r:id="rId20"/>
    <p:sldId id="275" r:id="rId21"/>
    <p:sldId id="272" r:id="rId22"/>
    <p:sldId id="1867" r:id="rId23"/>
    <p:sldId id="1868" r:id="rId24"/>
    <p:sldId id="1869" r:id="rId25"/>
    <p:sldId id="1872" r:id="rId26"/>
    <p:sldId id="1870" r:id="rId27"/>
    <p:sldId id="1879" r:id="rId28"/>
    <p:sldId id="1871" r:id="rId29"/>
    <p:sldId id="1873" r:id="rId30"/>
    <p:sldId id="1878" r:id="rId31"/>
    <p:sldId id="186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EC"/>
    <a:srgbClr val="D9E2AC"/>
    <a:srgbClr val="FDFFE7"/>
    <a:srgbClr val="C3B4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89D15-EE19-4706-A046-6AA6629C0FF2}" v="39" dt="2019-11-29T13:40:05.961"/>
    <p1510:client id="{AF677EC1-A5D0-415B-B2C1-7BD458D252E3}" v="2656" dt="2019-11-29T00:56:12.504"/>
    <p1510:client id="{E1FF7A2F-5C67-500B-EAA6-F5B70CE66E11}" v="21" dt="2019-11-29T00:34:47.738"/>
    <p1510:client id="{EB079B2E-ABAF-9E1B-DEC1-174914B1B044}" v="528" dt="2019-11-28T23:04:53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8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stantinos Demetriou" userId="e8a2dc8e-f451-4ba6-a5e4-a549d0bfd085" providerId="ADAL" clId="{20B89D15-EE19-4706-A046-6AA6629C0FF2}"/>
    <pc:docChg chg="undo custSel addSld modSld">
      <pc:chgData name="Konstantinos Demetriou" userId="e8a2dc8e-f451-4ba6-a5e4-a549d0bfd085" providerId="ADAL" clId="{20B89D15-EE19-4706-A046-6AA6629C0FF2}" dt="2019-11-29T13:40:05.961" v="801" actId="2711"/>
      <pc:docMkLst>
        <pc:docMk/>
      </pc:docMkLst>
      <pc:sldChg chg="modSp">
        <pc:chgData name="Konstantinos Demetriou" userId="e8a2dc8e-f451-4ba6-a5e4-a549d0bfd085" providerId="ADAL" clId="{20B89D15-EE19-4706-A046-6AA6629C0FF2}" dt="2019-11-29T13:25:39.589" v="739" actId="1076"/>
        <pc:sldMkLst>
          <pc:docMk/>
          <pc:sldMk cId="3908679691" sldId="271"/>
        </pc:sldMkLst>
        <pc:spChg chg="mod">
          <ac:chgData name="Konstantinos Demetriou" userId="e8a2dc8e-f451-4ba6-a5e4-a549d0bfd085" providerId="ADAL" clId="{20B89D15-EE19-4706-A046-6AA6629C0FF2}" dt="2019-11-29T13:24:14.876" v="726" actId="20577"/>
          <ac:spMkLst>
            <pc:docMk/>
            <pc:sldMk cId="3908679691" sldId="271"/>
            <ac:spMk id="3" creationId="{25E57F09-C9B3-430B-B760-957150503202}"/>
          </ac:spMkLst>
        </pc:spChg>
        <pc:picChg chg="mod">
          <ac:chgData name="Konstantinos Demetriou" userId="e8a2dc8e-f451-4ba6-a5e4-a549d0bfd085" providerId="ADAL" clId="{20B89D15-EE19-4706-A046-6AA6629C0FF2}" dt="2019-11-29T13:25:39.589" v="739" actId="1076"/>
          <ac:picMkLst>
            <pc:docMk/>
            <pc:sldMk cId="3908679691" sldId="271"/>
            <ac:picMk id="7" creationId="{9E29770A-DEA2-4998-ACE9-A0274440AD65}"/>
          </ac:picMkLst>
        </pc:picChg>
        <pc:picChg chg="mod modCrop">
          <ac:chgData name="Konstantinos Demetriou" userId="e8a2dc8e-f451-4ba6-a5e4-a549d0bfd085" providerId="ADAL" clId="{20B89D15-EE19-4706-A046-6AA6629C0FF2}" dt="2019-11-29T13:24:58.812" v="738" actId="14100"/>
          <ac:picMkLst>
            <pc:docMk/>
            <pc:sldMk cId="3908679691" sldId="271"/>
            <ac:picMk id="9" creationId="{22B93F9F-6596-45FD-8E4A-791441678E5C}"/>
          </ac:picMkLst>
        </pc:picChg>
      </pc:sldChg>
      <pc:sldChg chg="modSp">
        <pc:chgData name="Konstantinos Demetriou" userId="e8a2dc8e-f451-4ba6-a5e4-a549d0bfd085" providerId="ADAL" clId="{20B89D15-EE19-4706-A046-6AA6629C0FF2}" dt="2019-11-29T13:32:09.263" v="759" actId="20577"/>
        <pc:sldMkLst>
          <pc:docMk/>
          <pc:sldMk cId="850149490" sldId="1859"/>
        </pc:sldMkLst>
        <pc:spChg chg="mod">
          <ac:chgData name="Konstantinos Demetriou" userId="e8a2dc8e-f451-4ba6-a5e4-a549d0bfd085" providerId="ADAL" clId="{20B89D15-EE19-4706-A046-6AA6629C0FF2}" dt="2019-11-29T13:32:09.263" v="759" actId="20577"/>
          <ac:spMkLst>
            <pc:docMk/>
            <pc:sldMk cId="850149490" sldId="1859"/>
            <ac:spMk id="3" creationId="{9AA72893-5B61-4EDD-93AB-63AEA3E93E34}"/>
          </ac:spMkLst>
        </pc:spChg>
      </pc:sldChg>
      <pc:sldChg chg="modNotesTx">
        <pc:chgData name="Konstantinos Demetriou" userId="e8a2dc8e-f451-4ba6-a5e4-a549d0bfd085" providerId="ADAL" clId="{20B89D15-EE19-4706-A046-6AA6629C0FF2}" dt="2019-11-29T08:36:47.373" v="56" actId="20577"/>
        <pc:sldMkLst>
          <pc:docMk/>
          <pc:sldMk cId="670025285" sldId="1860"/>
        </pc:sldMkLst>
      </pc:sldChg>
      <pc:sldChg chg="modSp">
        <pc:chgData name="Konstantinos Demetriou" userId="e8a2dc8e-f451-4ba6-a5e4-a549d0bfd085" providerId="ADAL" clId="{20B89D15-EE19-4706-A046-6AA6629C0FF2}" dt="2019-11-29T10:37:36.323" v="607" actId="20577"/>
        <pc:sldMkLst>
          <pc:docMk/>
          <pc:sldMk cId="760188743" sldId="1862"/>
        </pc:sldMkLst>
        <pc:spChg chg="mod">
          <ac:chgData name="Konstantinos Demetriou" userId="e8a2dc8e-f451-4ba6-a5e4-a549d0bfd085" providerId="ADAL" clId="{20B89D15-EE19-4706-A046-6AA6629C0FF2}" dt="2019-11-29T10:37:36.323" v="607" actId="20577"/>
          <ac:spMkLst>
            <pc:docMk/>
            <pc:sldMk cId="760188743" sldId="1862"/>
            <ac:spMk id="3" creationId="{27DC7A7B-A99B-4A95-B2BB-1876C2964CD4}"/>
          </ac:spMkLst>
        </pc:spChg>
      </pc:sldChg>
      <pc:sldChg chg="modSp modNotesTx">
        <pc:chgData name="Konstantinos Demetriou" userId="e8a2dc8e-f451-4ba6-a5e4-a549d0bfd085" providerId="ADAL" clId="{20B89D15-EE19-4706-A046-6AA6629C0FF2}" dt="2019-11-29T13:35:35.789" v="783"/>
        <pc:sldMkLst>
          <pc:docMk/>
          <pc:sldMk cId="1352542460" sldId="1863"/>
        </pc:sldMkLst>
        <pc:spChg chg="mod">
          <ac:chgData name="Konstantinos Demetriou" userId="e8a2dc8e-f451-4ba6-a5e4-a549d0bfd085" providerId="ADAL" clId="{20B89D15-EE19-4706-A046-6AA6629C0FF2}" dt="2019-11-29T13:35:32.223" v="782" actId="20577"/>
          <ac:spMkLst>
            <pc:docMk/>
            <pc:sldMk cId="1352542460" sldId="1863"/>
            <ac:spMk id="8" creationId="{A82F58A1-46CA-423E-A582-547CADD1E960}"/>
          </ac:spMkLst>
        </pc:spChg>
        <pc:spChg chg="mod">
          <ac:chgData name="Konstantinos Demetriou" userId="e8a2dc8e-f451-4ba6-a5e4-a549d0bfd085" providerId="ADAL" clId="{20B89D15-EE19-4706-A046-6AA6629C0FF2}" dt="2019-11-29T13:35:35.789" v="783"/>
          <ac:spMkLst>
            <pc:docMk/>
            <pc:sldMk cId="1352542460" sldId="1863"/>
            <ac:spMk id="9" creationId="{020F551B-7CF9-4CAD-80D7-ABE9131D1743}"/>
          </ac:spMkLst>
        </pc:spChg>
      </pc:sldChg>
      <pc:sldChg chg="modSp">
        <pc:chgData name="Konstantinos Demetriou" userId="e8a2dc8e-f451-4ba6-a5e4-a549d0bfd085" providerId="ADAL" clId="{20B89D15-EE19-4706-A046-6AA6629C0FF2}" dt="2019-11-29T13:36:07.835" v="795"/>
        <pc:sldMkLst>
          <pc:docMk/>
          <pc:sldMk cId="820326348" sldId="1864"/>
        </pc:sldMkLst>
        <pc:spChg chg="mod">
          <ac:chgData name="Konstantinos Demetriou" userId="e8a2dc8e-f451-4ba6-a5e4-a549d0bfd085" providerId="ADAL" clId="{20B89D15-EE19-4706-A046-6AA6629C0FF2}" dt="2019-11-29T13:36:07.835" v="795"/>
          <ac:spMkLst>
            <pc:docMk/>
            <pc:sldMk cId="820326348" sldId="1864"/>
            <ac:spMk id="3" creationId="{327B8699-E00A-4A21-9CE0-DCB2AC2D6162}"/>
          </ac:spMkLst>
        </pc:spChg>
      </pc:sldChg>
      <pc:sldChg chg="modSp">
        <pc:chgData name="Konstantinos Demetriou" userId="e8a2dc8e-f451-4ba6-a5e4-a549d0bfd085" providerId="ADAL" clId="{20B89D15-EE19-4706-A046-6AA6629C0FF2}" dt="2019-11-29T10:38:44.715" v="613" actId="12"/>
        <pc:sldMkLst>
          <pc:docMk/>
          <pc:sldMk cId="1214313885" sldId="1867"/>
        </pc:sldMkLst>
        <pc:spChg chg="mod">
          <ac:chgData name="Konstantinos Demetriou" userId="e8a2dc8e-f451-4ba6-a5e4-a549d0bfd085" providerId="ADAL" clId="{20B89D15-EE19-4706-A046-6AA6629C0FF2}" dt="2019-11-29T10:38:44.715" v="613" actId="12"/>
          <ac:spMkLst>
            <pc:docMk/>
            <pc:sldMk cId="1214313885" sldId="1867"/>
            <ac:spMk id="3" creationId="{4C88207C-1F20-45AD-937A-96E383661D4F}"/>
          </ac:spMkLst>
        </pc:spChg>
      </pc:sldChg>
      <pc:sldChg chg="modSp">
        <pc:chgData name="Konstantinos Demetriou" userId="e8a2dc8e-f451-4ba6-a5e4-a549d0bfd085" providerId="ADAL" clId="{20B89D15-EE19-4706-A046-6AA6629C0FF2}" dt="2019-11-29T13:37:59.809" v="797" actId="1076"/>
        <pc:sldMkLst>
          <pc:docMk/>
          <pc:sldMk cId="1511693008" sldId="1868"/>
        </pc:sldMkLst>
        <pc:spChg chg="mod">
          <ac:chgData name="Konstantinos Demetriou" userId="e8a2dc8e-f451-4ba6-a5e4-a549d0bfd085" providerId="ADAL" clId="{20B89D15-EE19-4706-A046-6AA6629C0FF2}" dt="2019-11-29T13:37:59.809" v="797" actId="1076"/>
          <ac:spMkLst>
            <pc:docMk/>
            <pc:sldMk cId="1511693008" sldId="1868"/>
            <ac:spMk id="3" creationId="{5C4245E6-378F-425F-90FE-658203DF04F4}"/>
          </ac:spMkLst>
        </pc:spChg>
      </pc:sldChg>
      <pc:sldChg chg="addSp delSp modSp modAnim">
        <pc:chgData name="Konstantinos Demetriou" userId="e8a2dc8e-f451-4ba6-a5e4-a549d0bfd085" providerId="ADAL" clId="{20B89D15-EE19-4706-A046-6AA6629C0FF2}" dt="2019-11-29T13:40:05.961" v="801" actId="2711"/>
        <pc:sldMkLst>
          <pc:docMk/>
          <pc:sldMk cId="2635904272" sldId="1870"/>
        </pc:sldMkLst>
        <pc:spChg chg="mod">
          <ac:chgData name="Konstantinos Demetriou" userId="e8a2dc8e-f451-4ba6-a5e4-a549d0bfd085" providerId="ADAL" clId="{20B89D15-EE19-4706-A046-6AA6629C0FF2}" dt="2019-11-29T10:29:54.908" v="161" actId="1076"/>
          <ac:spMkLst>
            <pc:docMk/>
            <pc:sldMk cId="2635904272" sldId="1870"/>
            <ac:spMk id="9" creationId="{F8E98705-8BA4-4913-AC28-315C738408B6}"/>
          </ac:spMkLst>
        </pc:spChg>
        <pc:spChg chg="mod">
          <ac:chgData name="Konstantinos Demetriou" userId="e8a2dc8e-f451-4ba6-a5e4-a549d0bfd085" providerId="ADAL" clId="{20B89D15-EE19-4706-A046-6AA6629C0FF2}" dt="2019-11-29T10:29:57.741" v="162" actId="14100"/>
          <ac:spMkLst>
            <pc:docMk/>
            <pc:sldMk cId="2635904272" sldId="1870"/>
            <ac:spMk id="10" creationId="{5D359E23-BD3D-4B3C-9CF0-A8E5B0FDB1A6}"/>
          </ac:spMkLst>
        </pc:spChg>
        <pc:spChg chg="del mod">
          <ac:chgData name="Konstantinos Demetriou" userId="e8a2dc8e-f451-4ba6-a5e4-a549d0bfd085" providerId="ADAL" clId="{20B89D15-EE19-4706-A046-6AA6629C0FF2}" dt="2019-11-29T10:25:55.391" v="92" actId="478"/>
          <ac:spMkLst>
            <pc:docMk/>
            <pc:sldMk cId="2635904272" sldId="1870"/>
            <ac:spMk id="11" creationId="{3AA0FFE9-1060-48BB-8D39-24F64DEC7AD0}"/>
          </ac:spMkLst>
        </pc:spChg>
        <pc:spChg chg="add mod">
          <ac:chgData name="Konstantinos Demetriou" userId="e8a2dc8e-f451-4ba6-a5e4-a549d0bfd085" providerId="ADAL" clId="{20B89D15-EE19-4706-A046-6AA6629C0FF2}" dt="2019-11-29T10:25:44.517" v="91" actId="14100"/>
          <ac:spMkLst>
            <pc:docMk/>
            <pc:sldMk cId="2635904272" sldId="1870"/>
            <ac:spMk id="12" creationId="{60BF7F1C-FEF2-43EE-BD40-0DC5D021E104}"/>
          </ac:spMkLst>
        </pc:spChg>
        <pc:spChg chg="add mod">
          <ac:chgData name="Konstantinos Demetriou" userId="e8a2dc8e-f451-4ba6-a5e4-a549d0bfd085" providerId="ADAL" clId="{20B89D15-EE19-4706-A046-6AA6629C0FF2}" dt="2019-11-29T13:40:05.961" v="801" actId="2711"/>
          <ac:spMkLst>
            <pc:docMk/>
            <pc:sldMk cId="2635904272" sldId="1870"/>
            <ac:spMk id="13" creationId="{E39ECFA1-F499-401F-99B8-BBC42F5F8FDC}"/>
          </ac:spMkLst>
        </pc:spChg>
        <pc:picChg chg="add mod">
          <ac:chgData name="Konstantinos Demetriou" userId="e8a2dc8e-f451-4ba6-a5e4-a549d0bfd085" providerId="ADAL" clId="{20B89D15-EE19-4706-A046-6AA6629C0FF2}" dt="2019-11-29T10:28:15.221" v="139" actId="571"/>
          <ac:picMkLst>
            <pc:docMk/>
            <pc:sldMk cId="2635904272" sldId="1870"/>
            <ac:picMk id="17" creationId="{CBCC0617-7CB8-448B-A8F8-82E07D10EEC7}"/>
          </ac:picMkLst>
        </pc:picChg>
        <pc:picChg chg="add del">
          <ac:chgData name="Konstantinos Demetriou" userId="e8a2dc8e-f451-4ba6-a5e4-a549d0bfd085" providerId="ADAL" clId="{20B89D15-EE19-4706-A046-6AA6629C0FF2}" dt="2019-11-29T10:28:20.299" v="141" actId="478"/>
          <ac:picMkLst>
            <pc:docMk/>
            <pc:sldMk cId="2635904272" sldId="1870"/>
            <ac:picMk id="19" creationId="{B04B0B6D-81C2-49D6-904A-64B9D6DD6A82}"/>
          </ac:picMkLst>
        </pc:picChg>
        <pc:picChg chg="add del">
          <ac:chgData name="Konstantinos Demetriou" userId="e8a2dc8e-f451-4ba6-a5e4-a549d0bfd085" providerId="ADAL" clId="{20B89D15-EE19-4706-A046-6AA6629C0FF2}" dt="2019-11-29T10:30:28.894" v="170" actId="478"/>
          <ac:picMkLst>
            <pc:docMk/>
            <pc:sldMk cId="2635904272" sldId="1870"/>
            <ac:picMk id="34" creationId="{4044D157-2F34-4769-BDFF-A39426503AAA}"/>
          </ac:picMkLst>
        </pc:picChg>
        <pc:cxnChg chg="add del mod">
          <ac:chgData name="Konstantinos Demetriou" userId="e8a2dc8e-f451-4ba6-a5e4-a549d0bfd085" providerId="ADAL" clId="{20B89D15-EE19-4706-A046-6AA6629C0FF2}" dt="2019-11-29T10:29:28.074" v="154" actId="478"/>
          <ac:cxnSpMkLst>
            <pc:docMk/>
            <pc:sldMk cId="2635904272" sldId="1870"/>
            <ac:cxnSpMk id="7" creationId="{8D44D727-6221-4370-A40E-0C02C73AEF61}"/>
          </ac:cxnSpMkLst>
        </pc:cxnChg>
        <pc:cxnChg chg="add mod">
          <ac:chgData name="Konstantinos Demetriou" userId="e8a2dc8e-f451-4ba6-a5e4-a549d0bfd085" providerId="ADAL" clId="{20B89D15-EE19-4706-A046-6AA6629C0FF2}" dt="2019-11-29T10:28:15.221" v="139" actId="571"/>
          <ac:cxnSpMkLst>
            <pc:docMk/>
            <pc:sldMk cId="2635904272" sldId="1870"/>
            <ac:cxnSpMk id="18" creationId="{2B10A18A-C546-47A2-BF4D-3E8B8AD9E560}"/>
          </ac:cxnSpMkLst>
        </pc:cxnChg>
        <pc:cxnChg chg="add del">
          <ac:chgData name="Konstantinos Demetriou" userId="e8a2dc8e-f451-4ba6-a5e4-a549d0bfd085" providerId="ADAL" clId="{20B89D15-EE19-4706-A046-6AA6629C0FF2}" dt="2019-11-29T10:28:20.299" v="141" actId="478"/>
          <ac:cxnSpMkLst>
            <pc:docMk/>
            <pc:sldMk cId="2635904272" sldId="1870"/>
            <ac:cxnSpMk id="20" creationId="{93685631-AF6E-46E7-B6C4-A93AAA622331}"/>
          </ac:cxnSpMkLst>
        </pc:cxnChg>
        <pc:cxnChg chg="add del mod">
          <ac:chgData name="Konstantinos Demetriou" userId="e8a2dc8e-f451-4ba6-a5e4-a549d0bfd085" providerId="ADAL" clId="{20B89D15-EE19-4706-A046-6AA6629C0FF2}" dt="2019-11-29T10:29:27.358" v="153" actId="478"/>
          <ac:cxnSpMkLst>
            <pc:docMk/>
            <pc:sldMk cId="2635904272" sldId="1870"/>
            <ac:cxnSpMk id="21" creationId="{45BBF590-26C0-4431-AE9C-E9727F143562}"/>
          </ac:cxnSpMkLst>
        </pc:cxnChg>
        <pc:cxnChg chg="add del mod">
          <ac:chgData name="Konstantinos Demetriou" userId="e8a2dc8e-f451-4ba6-a5e4-a549d0bfd085" providerId="ADAL" clId="{20B89D15-EE19-4706-A046-6AA6629C0FF2}" dt="2019-11-29T10:29:26.576" v="152" actId="478"/>
          <ac:cxnSpMkLst>
            <pc:docMk/>
            <pc:sldMk cId="2635904272" sldId="1870"/>
            <ac:cxnSpMk id="26" creationId="{A28B02DC-73DF-4375-8A7A-246348B48427}"/>
          </ac:cxnSpMkLst>
        </pc:cxnChg>
        <pc:cxnChg chg="add mod">
          <ac:chgData name="Konstantinos Demetriou" userId="e8a2dc8e-f451-4ba6-a5e4-a549d0bfd085" providerId="ADAL" clId="{20B89D15-EE19-4706-A046-6AA6629C0FF2}" dt="2019-11-29T10:30:45.813" v="176" actId="14100"/>
          <ac:cxnSpMkLst>
            <pc:docMk/>
            <pc:sldMk cId="2635904272" sldId="1870"/>
            <ac:cxnSpMk id="31" creationId="{0839174A-3CC2-4F83-B6D9-837A0D3EA0F7}"/>
          </ac:cxnSpMkLst>
        </pc:cxnChg>
        <pc:cxnChg chg="add mod">
          <ac:chgData name="Konstantinos Demetriou" userId="e8a2dc8e-f451-4ba6-a5e4-a549d0bfd085" providerId="ADAL" clId="{20B89D15-EE19-4706-A046-6AA6629C0FF2}" dt="2019-11-29T10:30:43.331" v="175" actId="14100"/>
          <ac:cxnSpMkLst>
            <pc:docMk/>
            <pc:sldMk cId="2635904272" sldId="1870"/>
            <ac:cxnSpMk id="32" creationId="{BAF52B89-9F9F-4F71-A960-0E3A49A5A115}"/>
          </ac:cxnSpMkLst>
        </pc:cxnChg>
        <pc:cxnChg chg="add mod">
          <ac:chgData name="Konstantinos Demetriou" userId="e8a2dc8e-f451-4ba6-a5e4-a549d0bfd085" providerId="ADAL" clId="{20B89D15-EE19-4706-A046-6AA6629C0FF2}" dt="2019-11-29T10:30:39.789" v="174" actId="14100"/>
          <ac:cxnSpMkLst>
            <pc:docMk/>
            <pc:sldMk cId="2635904272" sldId="1870"/>
            <ac:cxnSpMk id="35" creationId="{69E57339-CEFD-4AE7-A59F-BF5BC383B29E}"/>
          </ac:cxnSpMkLst>
        </pc:cxnChg>
      </pc:sldChg>
      <pc:sldChg chg="modSp">
        <pc:chgData name="Konstantinos Demetriou" userId="e8a2dc8e-f451-4ba6-a5e4-a549d0bfd085" providerId="ADAL" clId="{20B89D15-EE19-4706-A046-6AA6629C0FF2}" dt="2019-11-29T10:49:54.704" v="619" actId="208"/>
        <pc:sldMkLst>
          <pc:docMk/>
          <pc:sldMk cId="606082529" sldId="1872"/>
        </pc:sldMkLst>
        <pc:cxnChg chg="mod">
          <ac:chgData name="Konstantinos Demetriou" userId="e8a2dc8e-f451-4ba6-a5e4-a549d0bfd085" providerId="ADAL" clId="{20B89D15-EE19-4706-A046-6AA6629C0FF2}" dt="2019-11-29T10:49:45.033" v="615" actId="208"/>
          <ac:cxnSpMkLst>
            <pc:docMk/>
            <pc:sldMk cId="606082529" sldId="1872"/>
            <ac:cxnSpMk id="13" creationId="{7DBFC8FF-53A9-4AD5-B213-57B05F68BF97}"/>
          </ac:cxnSpMkLst>
        </pc:cxnChg>
        <pc:cxnChg chg="mod">
          <ac:chgData name="Konstantinos Demetriou" userId="e8a2dc8e-f451-4ba6-a5e4-a549d0bfd085" providerId="ADAL" clId="{20B89D15-EE19-4706-A046-6AA6629C0FF2}" dt="2019-11-29T10:49:47.817" v="616" actId="208"/>
          <ac:cxnSpMkLst>
            <pc:docMk/>
            <pc:sldMk cId="606082529" sldId="1872"/>
            <ac:cxnSpMk id="14" creationId="{E5026F31-B377-46E7-980A-B066E252A952}"/>
          </ac:cxnSpMkLst>
        </pc:cxnChg>
        <pc:cxnChg chg="mod">
          <ac:chgData name="Konstantinos Demetriou" userId="e8a2dc8e-f451-4ba6-a5e4-a549d0bfd085" providerId="ADAL" clId="{20B89D15-EE19-4706-A046-6AA6629C0FF2}" dt="2019-11-29T10:49:50.633" v="617" actId="208"/>
          <ac:cxnSpMkLst>
            <pc:docMk/>
            <pc:sldMk cId="606082529" sldId="1872"/>
            <ac:cxnSpMk id="23" creationId="{05F193E6-E315-4540-949A-CE8F786E9149}"/>
          </ac:cxnSpMkLst>
        </pc:cxnChg>
        <pc:cxnChg chg="mod">
          <ac:chgData name="Konstantinos Demetriou" userId="e8a2dc8e-f451-4ba6-a5e4-a549d0bfd085" providerId="ADAL" clId="{20B89D15-EE19-4706-A046-6AA6629C0FF2}" dt="2019-11-29T10:49:54.704" v="619" actId="208"/>
          <ac:cxnSpMkLst>
            <pc:docMk/>
            <pc:sldMk cId="606082529" sldId="1872"/>
            <ac:cxnSpMk id="26" creationId="{E5D725A4-4517-40CC-981E-389BD00A6525}"/>
          </ac:cxnSpMkLst>
        </pc:cxnChg>
      </pc:sldChg>
      <pc:sldChg chg="modSp add">
        <pc:chgData name="Konstantinos Demetriou" userId="e8a2dc8e-f451-4ba6-a5e4-a549d0bfd085" providerId="ADAL" clId="{20B89D15-EE19-4706-A046-6AA6629C0FF2}" dt="2019-11-29T10:44:34.725" v="614" actId="20577"/>
        <pc:sldMkLst>
          <pc:docMk/>
          <pc:sldMk cId="1133723377" sldId="1878"/>
        </pc:sldMkLst>
        <pc:spChg chg="mod">
          <ac:chgData name="Konstantinos Demetriou" userId="e8a2dc8e-f451-4ba6-a5e4-a549d0bfd085" providerId="ADAL" clId="{20B89D15-EE19-4706-A046-6AA6629C0FF2}" dt="2019-11-29T10:44:34.725" v="614" actId="20577"/>
          <ac:spMkLst>
            <pc:docMk/>
            <pc:sldMk cId="1133723377" sldId="1878"/>
            <ac:spMk id="2" creationId="{3C0B129D-B232-4B07-8B29-9A4C357D0422}"/>
          </ac:spMkLst>
        </pc:spChg>
        <pc:spChg chg="mod">
          <ac:chgData name="Konstantinos Demetriou" userId="e8a2dc8e-f451-4ba6-a5e4-a549d0bfd085" providerId="ADAL" clId="{20B89D15-EE19-4706-A046-6AA6629C0FF2}" dt="2019-11-29T01:09:42.410" v="44" actId="20577"/>
          <ac:spMkLst>
            <pc:docMk/>
            <pc:sldMk cId="1133723377" sldId="1878"/>
            <ac:spMk id="3" creationId="{B11944E3-57A2-4566-8B8C-CF9020693476}"/>
          </ac:spMkLst>
        </pc:spChg>
      </pc:sldChg>
      <pc:sldChg chg="addSp delSp modSp add">
        <pc:chgData name="Konstantinos Demetriou" userId="e8a2dc8e-f451-4ba6-a5e4-a549d0bfd085" providerId="ADAL" clId="{20B89D15-EE19-4706-A046-6AA6629C0FF2}" dt="2019-11-29T10:25:30.978" v="87" actId="208"/>
        <pc:sldMkLst>
          <pc:docMk/>
          <pc:sldMk cId="2994274379" sldId="1879"/>
        </pc:sldMkLst>
        <pc:spChg chg="mod">
          <ac:chgData name="Konstantinos Demetriou" userId="e8a2dc8e-f451-4ba6-a5e4-a549d0bfd085" providerId="ADAL" clId="{20B89D15-EE19-4706-A046-6AA6629C0FF2}" dt="2019-11-29T10:23:47.228" v="66"/>
          <ac:spMkLst>
            <pc:docMk/>
            <pc:sldMk cId="2994274379" sldId="1879"/>
            <ac:spMk id="2" creationId="{D989C972-9282-4007-A979-922752754A5B}"/>
          </ac:spMkLst>
        </pc:spChg>
        <pc:spChg chg="del">
          <ac:chgData name="Konstantinos Demetriou" userId="e8a2dc8e-f451-4ba6-a5e4-a549d0bfd085" providerId="ADAL" clId="{20B89D15-EE19-4706-A046-6AA6629C0FF2}" dt="2019-11-29T10:23:39.041" v="64"/>
          <ac:spMkLst>
            <pc:docMk/>
            <pc:sldMk cId="2994274379" sldId="1879"/>
            <ac:spMk id="3" creationId="{6AB2C530-84A9-4846-ABA6-BA16F3078192}"/>
          </ac:spMkLst>
        </pc:spChg>
        <pc:spChg chg="add mod">
          <ac:chgData name="Konstantinos Demetriou" userId="e8a2dc8e-f451-4ba6-a5e4-a549d0bfd085" providerId="ADAL" clId="{20B89D15-EE19-4706-A046-6AA6629C0FF2}" dt="2019-11-29T10:25:26.193" v="86" actId="208"/>
          <ac:spMkLst>
            <pc:docMk/>
            <pc:sldMk cId="2994274379" sldId="1879"/>
            <ac:spMk id="8" creationId="{2500C882-44DC-48F6-A182-141D7700A403}"/>
          </ac:spMkLst>
        </pc:spChg>
        <pc:spChg chg="add mod">
          <ac:chgData name="Konstantinos Demetriou" userId="e8a2dc8e-f451-4ba6-a5e4-a549d0bfd085" providerId="ADAL" clId="{20B89D15-EE19-4706-A046-6AA6629C0FF2}" dt="2019-11-29T10:25:30.978" v="87" actId="208"/>
          <ac:spMkLst>
            <pc:docMk/>
            <pc:sldMk cId="2994274379" sldId="1879"/>
            <ac:spMk id="9" creationId="{8F898A6F-360E-4718-9BC7-A3169A973E3D}"/>
          </ac:spMkLst>
        </pc:spChg>
        <pc:picChg chg="add mod modCrop">
          <ac:chgData name="Konstantinos Demetriou" userId="e8a2dc8e-f451-4ba6-a5e4-a549d0bfd085" providerId="ADAL" clId="{20B89D15-EE19-4706-A046-6AA6629C0FF2}" dt="2019-11-29T10:24:48.085" v="83" actId="1076"/>
          <ac:picMkLst>
            <pc:docMk/>
            <pc:sldMk cId="2994274379" sldId="1879"/>
            <ac:picMk id="7" creationId="{483E6A44-9A39-4B35-BCC0-3B14220D06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14F61-8F1F-462C-BC35-D5D5CA2B246D}" type="datetimeFigureOut">
              <a:rPr lang="en-US" smtClean="0"/>
              <a:t>29-Nov-19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58780-10ED-4FB3-81DD-1CCA218D9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40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39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27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20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Xristakis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Xristakis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9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Xristakis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36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Xristakis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23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Xristakis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7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Xristakis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01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Xristakis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70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Constandinos</a:t>
            </a:r>
            <a:endParaRPr lang="en-US" sz="1200" b="1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~1,000 mapping attempts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~100,000 user interactions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~20,000 users visited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latin typeface="Arial" charset="0"/>
                <a:ea typeface="ＭＳ Ｐゴシック" charset="-128"/>
              </a:rPr>
              <a:t>More than 80 forks on </a:t>
            </a:r>
            <a:r>
              <a:rPr lang="en-US" sz="1200" b="1" dirty="0" err="1">
                <a:solidFill>
                  <a:srgbClr val="FF0000"/>
                </a:solidFill>
                <a:latin typeface="Arial" charset="0"/>
                <a:ea typeface="ＭＳ Ｐゴシック" charset="-128"/>
              </a:rPr>
              <a:t>Github</a:t>
            </a:r>
            <a:endParaRPr lang="en-US" sz="1200" b="1" dirty="0">
              <a:solidFill>
                <a:srgbClr val="FF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6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70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74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8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142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15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77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Constandinos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4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4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8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4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Xristakis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478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Marcos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58780-10ED-4FB3-81DD-1CCA218D9E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6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EEBBA-4CB1-4334-9C7F-9FE9F3AC2A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78B20-5FF5-4DAA-9A20-707840B91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1910-BA34-4482-ACA3-8E8C51360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7FA8E3-04FA-406F-948B-D6E3C35F3704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C2AB-D535-4A3F-86D7-7474E7B20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F0B6-AC11-4C2C-B56B-D0C2C411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CE69AF-478F-4C5F-B966-C5CD455487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33AED393-3042-4F7B-990F-0A253446BD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90944" cy="674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03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5900-F4E9-4686-B026-BC6BA3A4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6163C-A3CA-4809-BD09-D8640154A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A2794-8BDD-49FA-86D3-32860200B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1A54-4F2C-4472-82CD-6E60A8D21604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1D9CE-6950-42A9-99AA-F13EE6A3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358C7-D2B6-434D-8C68-B62590140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4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CA4C5-272C-447B-9D78-5D94E05753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BFF644-123A-4C86-9AEC-F10AFEC8F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E9ECD-D4ED-43BF-A879-B60668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A18C-4C7C-4475-8EB3-49A7CAA0FDD7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E972B-70FD-4CAC-9ED2-33C9C168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206E-9909-4730-AC19-733F8205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0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www.ucy.ac.cy/branding/documents/logo/DepartmentsAndUnitsLogo/FacultyOfPureAndAppliedSciences/ComputerScience/Department_of_Computer_Science_en.jpg">
            <a:extLst>
              <a:ext uri="{FF2B5EF4-FFF2-40B4-BE49-F238E27FC236}">
                <a16:creationId xmlns:a16="http://schemas.microsoft.com/office/drawing/2014/main" id="{973CF2EA-F1BC-4413-9897-200C0955E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890944" cy="674702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9A29B-3EC3-43D7-8BA1-364E5586A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1533"/>
            <a:ext cx="10515600" cy="754607"/>
          </a:xfrm>
          <a:ln>
            <a:solidFill>
              <a:srgbClr val="FF0000"/>
            </a:solidFill>
          </a:ln>
        </p:spPr>
        <p:txBody>
          <a:bodyPr/>
          <a:lstStyle>
            <a:lvl1pPr algn="ctr">
              <a:defRPr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12719-A412-454C-80CE-A33AC65F8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4842769"/>
          </a:xfrm>
        </p:spPr>
        <p:txBody>
          <a:bodyPr/>
          <a:lstStyle>
            <a:lvl1pPr algn="just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just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4320F-FD48-4D6C-A671-968FE180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8C2A2-A51E-4CD9-97B0-9BAC5866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760C0-E94A-4C98-B18E-1E8799F7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CE69AF-478F-4C5F-B966-C5CD455487C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BC64E5-E125-4AD2-A60E-27C471590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3" t="3061" r="57930" b="4374"/>
          <a:stretch/>
        </p:blipFill>
        <p:spPr>
          <a:xfrm>
            <a:off x="11525250" y="51330"/>
            <a:ext cx="571500" cy="6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8861-0AEE-4073-A16D-F2992C0B4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8FB166-5013-46FC-9BC9-EC7EDBD43A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0F77D-903A-4DF7-856E-7948848F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41222-D91F-424C-A57D-0899D147070D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358B7-0F1B-4895-804C-E4826EF64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098E-B775-4FDE-BC78-FCDBE832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0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7E09-81BB-4FB4-AA33-5E38E17B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F462B-9011-4818-9F66-91221CAD8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D8AA1-4CA3-4D58-93DB-D9D9F1485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16C18-B5FD-4348-9321-632E1E49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9730-13A1-4F34-8AD0-BC2FB713EA90}" type="datetime5">
              <a:rPr lang="el-GR" smtClean="0"/>
              <a:t>29-Νοε-19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F304E-5AF0-43C0-BDFF-21930375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D6FDC-D997-401E-AD18-4D2EB8BC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77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F1BE-DBB3-40E7-B213-50460016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837E5-6494-415A-9A3B-76703EE3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2577-FACE-4DF5-A8F4-AC2766CAC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F0DB2-CD84-406C-BC92-86D5F930FA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E0EEC0-92F2-4222-BCF3-EAF5A79FD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EC2AB8-047E-48F7-8119-C5757E8A5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C347-B54D-454F-820F-0458DB92565F}" type="datetime5">
              <a:rPr lang="el-GR" smtClean="0"/>
              <a:t>29-Νοε-19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327F50-5852-497E-AE32-7C228A2F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10A2B-8DBA-433C-B63A-22EB8651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9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00EFD-BEA6-4368-ACC0-D1DDC047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250AE-5A36-46ED-85BC-B8AED889A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7A33-4DDB-45BB-AFBD-DCFF4C6A0829}" type="datetime5">
              <a:rPr lang="el-GR" smtClean="0"/>
              <a:t>29-Νοε-19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2D94E-2463-42FC-A9DA-6BDA2673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F6077-755F-414A-8D79-2D34A839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4F23C2-B37A-4A3B-BE57-5CC4A9E7E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FDD5-BBF3-49E4-AC9E-F0B399B26BBB}" type="datetime5">
              <a:rPr lang="el-GR" smtClean="0"/>
              <a:t>29-Νοε-19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587DB-65F3-4D9E-BC6A-E04F04A7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CA1BB-273D-473D-8884-0EA98D164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5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56D91-BE1B-481A-BB60-181054255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184-3FA7-438A-BE84-04BBD45F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2D998-AE67-461E-A9C0-01E58E69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76049-5EE1-4203-A066-39728B857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59BEE-DEC8-42B3-8D56-BF6F0647F86A}" type="datetime5">
              <a:rPr lang="el-GR" smtClean="0"/>
              <a:t>29-Νοε-19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50E99-6A8C-4A0F-B342-5F773B93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69C6BB-B56A-4EBD-8B23-A7611D50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9EFA-E22E-4737-AB7F-47B0C990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420D9-3213-42B1-B169-7677B6024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B69-7995-47B4-B6F2-7BA80846F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2604-E0A5-4B98-8105-64E2789B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9A6E-6C70-4A40-9946-17372F0D1403}" type="datetime5">
              <a:rPr lang="el-GR" smtClean="0"/>
              <a:t>29-Νοε-19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ED439-19B3-4691-A129-D22F4B8D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112F1-C030-47F3-B451-C648E984E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7198F2-6A5D-433A-AECA-BBF06C8E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91B8A-AD80-4256-9E72-031677824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0BCDD-0F53-4888-A715-3602F1254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A872-33E0-4C16-BBF2-8A2F81D0F872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2063-764A-4274-8630-4F7F07F726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36394-E901-4123-BF54-E8515A70D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E69AF-478F-4C5F-B966-C5CD4554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msl.cs.ucy.ac.cy/presentations.php" TargetMode="External"/><Relationship Id="rId2" Type="http://schemas.openxmlformats.org/officeDocument/2006/relationships/hyperlink" Target="https://anyplace.cs.ucy.ac.cy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A4BC7B8-9AFA-4E50-9910-3E1CD885E2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609600"/>
            <a:ext cx="12192000" cy="1178205"/>
          </a:xfrm>
          <a:solidFill>
            <a:srgbClr val="D9E2AC"/>
          </a:solidFill>
          <a:ln>
            <a:noFill/>
            <a:miter lim="800000"/>
            <a:headEnd/>
            <a:tailEnd/>
          </a:ln>
        </p:spPr>
        <p:txBody>
          <a:bodyPr lIns="92075" tIns="46038" rIns="92075" bIns="46038" anchor="ctr" anchorCtr="0">
            <a:noAutofit/>
          </a:bodyPr>
          <a:lstStyle/>
          <a:p>
            <a:pPr eaLnBrk="1" hangingPunct="1"/>
            <a:r>
              <a:rPr lang="el-GR" altLang="en-US" sz="4400">
                <a:solidFill>
                  <a:schemeClr val="tx1"/>
                </a:solidFill>
                <a:latin typeface="Tahoma" panose="020B0604030504040204" pitchFamily="34" charset="0"/>
              </a:rPr>
              <a:t>ΕΠΛ 421 – </a:t>
            </a:r>
            <a:r>
              <a:rPr lang="el-GR" altLang="en-US" sz="4400">
                <a:latin typeface="Tahoma" panose="020B0604030504040204" pitchFamily="34" charset="0"/>
              </a:rPr>
              <a:t>Προγραμματισμός Συστημάτων</a:t>
            </a:r>
            <a:endParaRPr lang="en-US" altLang="en-US" sz="4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BAF736-EB58-4298-9946-EBB8A63AB512}"/>
              </a:ext>
            </a:extLst>
          </p:cNvPr>
          <p:cNvSpPr txBox="1">
            <a:spLocks noChangeArrowheads="1"/>
          </p:cNvSpPr>
          <p:nvPr/>
        </p:nvSpPr>
        <p:spPr>
          <a:xfrm>
            <a:off x="2900471" y="2507601"/>
            <a:ext cx="6535342" cy="1262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2075" tIns="46038" rIns="92075" bIns="46038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5400" b="1">
                <a:latin typeface="Tahoma" panose="020B0604030504040204" pitchFamily="34" charset="0"/>
              </a:rPr>
              <a:t>Anyplace</a:t>
            </a:r>
            <a:r>
              <a:rPr lang="en-US" altLang="en-US" sz="5400">
                <a:latin typeface="Tahoma" panose="020B0604030504040204" pitchFamily="34" charset="0"/>
              </a:rPr>
              <a:t> </a:t>
            </a:r>
            <a:r>
              <a:rPr lang="en-US" altLang="en-US" sz="5400" b="1">
                <a:latin typeface="Tahoma" panose="020B0604030504040204" pitchFamily="34" charset="0"/>
              </a:rPr>
              <a:t>Library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FDFD86B-0B65-45E6-AFDD-AA864E93C4B3}"/>
              </a:ext>
            </a:extLst>
          </p:cNvPr>
          <p:cNvSpPr txBox="1">
            <a:spLocks noChangeArrowheads="1"/>
          </p:cNvSpPr>
          <p:nvPr/>
        </p:nvSpPr>
        <p:spPr>
          <a:xfrm>
            <a:off x="794471" y="4013209"/>
            <a:ext cx="10039940" cy="179370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2075" tIns="46038" rIns="92075" bIns="46038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l-GR" altLang="en-US" sz="3000"/>
              <a:t>Κωνσταντίνος Δημητρίου [</a:t>
            </a:r>
            <a:r>
              <a:rPr lang="en-US" altLang="en-US" sz="3000"/>
              <a:t>kdemet06-AT-ucy.ac.cy]</a:t>
            </a:r>
          </a:p>
          <a:p>
            <a:pPr>
              <a:lnSpc>
                <a:spcPct val="100000"/>
              </a:lnSpc>
            </a:pPr>
            <a:r>
              <a:rPr lang="el-GR" altLang="en-US" sz="3000"/>
              <a:t>Μάρκος Αντώνιος Χαραλάμπους [</a:t>
            </a:r>
            <a:r>
              <a:rPr lang="en-US" altLang="en-US" sz="3000"/>
              <a:t>mchara01-AT-ucy.ac.cy]</a:t>
            </a:r>
          </a:p>
          <a:p>
            <a:pPr>
              <a:lnSpc>
                <a:spcPct val="100000"/>
              </a:lnSpc>
            </a:pPr>
            <a:r>
              <a:rPr lang="el-GR" sz="3000" err="1"/>
              <a:t>Χριστάκης</a:t>
            </a:r>
            <a:r>
              <a:rPr lang="el-GR" sz="3000"/>
              <a:t> </a:t>
            </a:r>
            <a:r>
              <a:rPr lang="el-GR" altLang="en-US" sz="3000"/>
              <a:t> Αχιλλέως</a:t>
            </a:r>
            <a:r>
              <a:rPr lang="en-US" altLang="en-US" sz="3000"/>
              <a:t> [cachil01-AT-ucy.ac.cy]</a:t>
            </a: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E6E8B42-BF28-4B92-87A5-0FAABE33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92" y="2471714"/>
            <a:ext cx="1922810" cy="13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B8844-4827-4056-8C60-1C5C8D9FB0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3061" r="10484" b="4374"/>
          <a:stretch/>
        </p:blipFill>
        <p:spPr>
          <a:xfrm>
            <a:off x="796982" y="2601120"/>
            <a:ext cx="1922810" cy="1075757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546B267E-DC70-4B4B-8334-0E8FCCD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26D-6D3D-4298-BC5B-BC1DEBD4E19B}" type="datetime5">
              <a:rPr lang="el-GR" smtClean="0"/>
              <a:t>29-Νοε-19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168C5BD-14A5-4E8B-A648-9D1A1F14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7FD9D1E-6D80-4E76-8B9C-92EB8BF3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27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F7E4-05D4-41C5-93CB-F7D1C75F7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Τεχνολογία </a:t>
            </a:r>
            <a:r>
              <a:rPr lang="en-US"/>
              <a:t>Anyplace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D0380-3819-44CC-AF32-8A18961AC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>
                <a:latin typeface="Arial"/>
                <a:cs typeface="Arial"/>
              </a:rPr>
              <a:t>Η υπηρεσία </a:t>
            </a:r>
            <a:r>
              <a:rPr lang="en-US">
                <a:latin typeface="Arial"/>
                <a:cs typeface="Arial"/>
              </a:rPr>
              <a:t>Anyplace </a:t>
            </a:r>
            <a:r>
              <a:rPr lang="el-GR">
                <a:latin typeface="Arial"/>
                <a:cs typeface="Arial"/>
              </a:rPr>
              <a:t>μαζεύει τα </a:t>
            </a:r>
            <a:r>
              <a:rPr lang="en-US">
                <a:latin typeface="Arial"/>
                <a:cs typeface="Arial"/>
              </a:rPr>
              <a:t>Fingerprints </a:t>
            </a:r>
            <a:r>
              <a:rPr lang="el-GR">
                <a:latin typeface="Arial"/>
                <a:cs typeface="Arial"/>
              </a:rPr>
              <a:t>των </a:t>
            </a:r>
            <a:r>
              <a:rPr lang="en-US" err="1">
                <a:latin typeface="Arial"/>
                <a:cs typeface="Arial"/>
              </a:rPr>
              <a:t>WiFi</a:t>
            </a:r>
            <a:r>
              <a:rPr lang="en-US">
                <a:latin typeface="Arial"/>
                <a:cs typeface="Arial"/>
              </a:rPr>
              <a:t> Access Points</a:t>
            </a:r>
            <a:r>
              <a:rPr lang="el-GR">
                <a:latin typeface="Arial"/>
                <a:cs typeface="Arial"/>
              </a:rPr>
              <a:t> των κτηρίων που βρίσκονται στην υπηρεσία και τα τοποθετεί σε μια μεγάλη Βάση Δεδομένων</a:t>
            </a:r>
            <a:endParaRPr lang="en-US">
              <a:latin typeface="Arial"/>
              <a:cs typeface="Arial"/>
            </a:endParaRPr>
          </a:p>
          <a:p>
            <a:r>
              <a:rPr lang="el-GR">
                <a:latin typeface="Arial"/>
                <a:cs typeface="Arial"/>
              </a:rPr>
              <a:t>Όταν ένας χρήστης προσπαθήσει να </a:t>
            </a:r>
            <a:r>
              <a:rPr lang="el-GR" err="1">
                <a:latin typeface="Arial"/>
                <a:cs typeface="Arial"/>
              </a:rPr>
              <a:t>πλοηγηθεί</a:t>
            </a:r>
            <a:r>
              <a:rPr lang="el-GR">
                <a:latin typeface="Arial"/>
                <a:cs typeface="Arial"/>
              </a:rPr>
              <a:t> σε ένα κτήριο χρησιμοποιώντας την υπηρεσία </a:t>
            </a:r>
            <a:r>
              <a:rPr lang="en-US">
                <a:latin typeface="Arial"/>
                <a:cs typeface="Arial"/>
              </a:rPr>
              <a:t>Anyplace</a:t>
            </a:r>
            <a:r>
              <a:rPr lang="el-GR">
                <a:latin typeface="Arial"/>
                <a:cs typeface="Arial"/>
              </a:rPr>
              <a:t>, η υπηρεσία θα μαζέψει από το κινητό του τα </a:t>
            </a:r>
            <a:r>
              <a:rPr lang="en-US">
                <a:latin typeface="Arial"/>
                <a:cs typeface="Arial"/>
              </a:rPr>
              <a:t>fingerprints </a:t>
            </a:r>
            <a:r>
              <a:rPr lang="el-GR">
                <a:latin typeface="Arial"/>
                <a:cs typeface="Arial"/>
              </a:rPr>
              <a:t>των </a:t>
            </a:r>
            <a:r>
              <a:rPr lang="en-US" err="1">
                <a:latin typeface="Arial"/>
                <a:cs typeface="Arial"/>
              </a:rPr>
              <a:t>WiFi</a:t>
            </a:r>
            <a:r>
              <a:rPr lang="en-US">
                <a:latin typeface="Arial"/>
                <a:cs typeface="Arial"/>
              </a:rPr>
              <a:t> Access Points</a:t>
            </a:r>
            <a:r>
              <a:rPr lang="el-GR">
                <a:latin typeface="Arial"/>
                <a:cs typeface="Arial"/>
              </a:rPr>
              <a:t> και με τη χρήση κατάλληλων αλγορίθμων θα ανακτήσει την ακριβής τοποθεσία του χρήστη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3F6C0-AAC9-43F6-9259-5EC0C8E93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930B1-0691-4064-B2E1-36624772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5191" y="6356350"/>
            <a:ext cx="4114800" cy="365125"/>
          </a:xfrm>
        </p:spPr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DA55-C9DC-4D3B-97BB-E401EA5C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55F6AC84-24C2-4C73-8D16-98217EABEA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99" r="11519" b="1037"/>
          <a:stretch/>
        </p:blipFill>
        <p:spPr>
          <a:xfrm rot="5400000">
            <a:off x="8085568" y="3247412"/>
            <a:ext cx="1825914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85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B4DF-A3DD-461B-9351-AF8CBD95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Περιεχόμενα</a:t>
            </a:r>
            <a:endParaRPr lang="en-US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F4B4-BC20-4802-AE50-0CA92B18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5130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Εισαγωγή</a:t>
            </a:r>
            <a:endParaRPr lang="en-US" sz="3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l-GR" sz="3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Τεχνολογία </a:t>
            </a: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Anyplace</a:t>
            </a:r>
            <a:endParaRPr lang="el-GR" sz="3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l-GR" sz="3200" b="1">
                <a:latin typeface="Arial"/>
                <a:cs typeface="Arial"/>
              </a:rPr>
              <a:t>Αρχιτεκτονική </a:t>
            </a:r>
            <a:r>
              <a:rPr lang="en-US" sz="3200" b="1"/>
              <a:t>Anyplace</a:t>
            </a:r>
            <a:endParaRPr lang="el-GR" sz="3200" b="1">
              <a:latin typeface="Arial"/>
              <a:cs typeface="Arial"/>
            </a:endParaRPr>
          </a:p>
          <a:p>
            <a:r>
              <a:rPr lang="en-US" sz="3200"/>
              <a:t>Anyplace Library</a:t>
            </a:r>
            <a:endParaRPr lang="en-US" sz="3200">
              <a:latin typeface="Arial"/>
              <a:cs typeface="Arial"/>
            </a:endParaRPr>
          </a:p>
          <a:p>
            <a:pPr lvl="1"/>
            <a:r>
              <a:rPr lang="el-GR" sz="2800">
                <a:latin typeface="Arial"/>
                <a:cs typeface="Arial"/>
              </a:rPr>
              <a:t>Σκοπός Βιβλιοθήκης</a:t>
            </a:r>
          </a:p>
          <a:p>
            <a:pPr lvl="1"/>
            <a:r>
              <a:rPr lang="el-GR" sz="2800">
                <a:latin typeface="Arial"/>
                <a:cs typeface="Arial"/>
              </a:rPr>
              <a:t>Πελάτες Βιβλιοθήκης</a:t>
            </a:r>
          </a:p>
          <a:p>
            <a:pPr lvl="1"/>
            <a:r>
              <a:rPr lang="el-GR" sz="2800">
                <a:latin typeface="Arial"/>
                <a:cs typeface="Arial"/>
              </a:rPr>
              <a:t>Λειτουργικότητα Βιβλιοθήκης</a:t>
            </a:r>
          </a:p>
          <a:p>
            <a:pPr lvl="1"/>
            <a:r>
              <a:rPr lang="en-US" sz="2800">
                <a:latin typeface="Arial"/>
                <a:cs typeface="Arial"/>
              </a:rPr>
              <a:t>API Endpoints</a:t>
            </a:r>
            <a:endParaRPr lang="el-GR" sz="2800">
              <a:latin typeface="Arial"/>
              <a:cs typeface="Arial"/>
            </a:endParaRPr>
          </a:p>
          <a:p>
            <a:pPr lvl="1"/>
            <a:r>
              <a:rPr lang="en-US" sz="2800">
                <a:latin typeface="Arial"/>
                <a:cs typeface="Arial"/>
              </a:rPr>
              <a:t>Linux Demo</a:t>
            </a:r>
          </a:p>
          <a:p>
            <a:pPr lvl="1"/>
            <a:r>
              <a:rPr lang="en-US" sz="2800">
                <a:latin typeface="Arial"/>
                <a:cs typeface="Arial"/>
              </a:rPr>
              <a:t>Android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9741-DF64-4149-9E62-DF9116D4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DD8-6655-4DEB-8D96-F70D0EBE9614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F970-11D0-443B-9E2D-9BD69BA4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A26-FD78-4353-B8B6-C167EC22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2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1790-C026-4F07-BD79-82BE4A8E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Αρχιτεκτονική </a:t>
            </a:r>
            <a:r>
              <a:rPr lang="en-US"/>
              <a:t>Anyplace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83C276-8386-4DCB-9450-595529E648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95352" y="1405307"/>
            <a:ext cx="9201295" cy="49510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93F1C-DECC-408E-9437-872553E8C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E5B6B-4037-4850-8479-F060CAD2C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50FF-6CD4-4EA2-AAF0-9CE28D4A6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9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B4DF-A3DD-461B-9351-AF8CBD95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Περιεχόμενα</a:t>
            </a:r>
            <a:endParaRPr lang="en-US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F4B4-BC20-4802-AE50-0CA92B18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5130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Εισαγωγή</a:t>
            </a:r>
            <a:endParaRPr lang="en-US" sz="3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l-GR" sz="3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Τεχνολογία </a:t>
            </a: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Anyplace</a:t>
            </a:r>
            <a:endParaRPr lang="el-GR" sz="3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l-GR" sz="3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Αρχιτεκτονική </a:t>
            </a:r>
            <a:r>
              <a:rPr lang="en-US" sz="3200">
                <a:solidFill>
                  <a:schemeClr val="bg1">
                    <a:lumMod val="65000"/>
                  </a:schemeClr>
                </a:solidFill>
              </a:rPr>
              <a:t>Anyplace</a:t>
            </a:r>
            <a:endParaRPr lang="el-GR" sz="3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n-US" sz="3200" b="1"/>
              <a:t>Anyplace Library</a:t>
            </a:r>
            <a:endParaRPr lang="en-US" sz="3200" b="1">
              <a:latin typeface="Arial"/>
              <a:cs typeface="Arial"/>
            </a:endParaRPr>
          </a:p>
          <a:p>
            <a:pPr lvl="1"/>
            <a:r>
              <a:rPr lang="el-GR" sz="2800" b="1">
                <a:latin typeface="Arial"/>
                <a:cs typeface="Arial"/>
              </a:rPr>
              <a:t>Σκοπός Βιβλιοθήκης</a:t>
            </a:r>
          </a:p>
          <a:p>
            <a:pPr lvl="1"/>
            <a:r>
              <a:rPr lang="el-GR" sz="2800" b="1">
                <a:latin typeface="Arial"/>
                <a:cs typeface="Arial"/>
              </a:rPr>
              <a:t>Πελάτες Βιβλιοθήκης</a:t>
            </a:r>
          </a:p>
          <a:p>
            <a:pPr lvl="1"/>
            <a:r>
              <a:rPr lang="el-GR" sz="2800" b="1">
                <a:latin typeface="Arial"/>
                <a:cs typeface="Arial"/>
              </a:rPr>
              <a:t>Λειτουργικότητα Βιβλιοθήκης</a:t>
            </a:r>
          </a:p>
          <a:p>
            <a:pPr lvl="1"/>
            <a:r>
              <a:rPr lang="en-US" sz="2800" b="1">
                <a:latin typeface="Arial"/>
                <a:cs typeface="Arial"/>
              </a:rPr>
              <a:t>API Endpoints</a:t>
            </a:r>
            <a:endParaRPr lang="el-GR" sz="2800" b="1">
              <a:latin typeface="Arial"/>
              <a:cs typeface="Arial"/>
            </a:endParaRPr>
          </a:p>
          <a:p>
            <a:pPr lvl="1"/>
            <a:r>
              <a:rPr lang="en-US" sz="2800" b="1">
                <a:latin typeface="Arial"/>
                <a:cs typeface="Arial"/>
              </a:rPr>
              <a:t>Linux Demo</a:t>
            </a:r>
          </a:p>
          <a:p>
            <a:pPr lvl="1"/>
            <a:r>
              <a:rPr lang="en-US" sz="2800" b="1">
                <a:latin typeface="Arial"/>
                <a:cs typeface="Arial"/>
              </a:rPr>
              <a:t>Android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9741-DF64-4149-9E62-DF9116D4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DD8-6655-4DEB-8D96-F70D0EBE9614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F970-11D0-443B-9E2D-9BD69BA4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A26-FD78-4353-B8B6-C167EC22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3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0A6B6-0554-4E8B-805E-50995A60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Anyplace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72893-5B61-4EDD-93AB-63AEA3E9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Anyplace Library </a:t>
            </a:r>
            <a:r>
              <a:rPr lang="el-GR" dirty="0"/>
              <a:t>αποσκοπεί στη δυνατότητα παροχής ενός υποσυνόλου υπηρεσιών του </a:t>
            </a:r>
            <a:r>
              <a:rPr lang="en-US" dirty="0"/>
              <a:t>Anyplace </a:t>
            </a:r>
            <a:r>
              <a:rPr lang="el-GR" dirty="0"/>
              <a:t>χωρίς τη χρήση αυτούσιας της εφαρμογής του </a:t>
            </a:r>
            <a:r>
              <a:rPr lang="en-US" dirty="0"/>
              <a:t>Anyplace</a:t>
            </a:r>
            <a:r>
              <a:rPr lang="el-GR" dirty="0"/>
              <a:t>.</a:t>
            </a:r>
          </a:p>
          <a:p>
            <a:r>
              <a:rPr lang="el-GR" dirty="0"/>
              <a:t>Έτσι, μπορεί ο καθένας να ενσωματώσει στο υφιστάμενο σύστημα του τη βιβλιοθήκη και να απολαμβάνει τις υπηρεσίες του </a:t>
            </a:r>
            <a:r>
              <a:rPr lang="en-US" dirty="0"/>
              <a:t>Anyplace </a:t>
            </a:r>
            <a:r>
              <a:rPr lang="el-GR" dirty="0"/>
              <a:t>χωρίς τη χρήση της ίδιας της εφαρμογής του </a:t>
            </a:r>
            <a:r>
              <a:rPr lang="en-US" dirty="0"/>
              <a:t>Anyplace</a:t>
            </a:r>
          </a:p>
          <a:p>
            <a:r>
              <a:rPr lang="el-GR" dirty="0"/>
              <a:t>Παράδειγμα χρήσης της βιβλιοθήκης</a:t>
            </a:r>
            <a:r>
              <a:rPr lang="en-US" dirty="0"/>
              <a:t> (estimate position)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142A9-6E6E-4E63-ABCD-B6670D7D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C96CB-CD5F-42BD-BD0C-6DDF602B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F7D4F-79D9-4A9B-9E7F-5D8B50876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674B7FF-B1EF-4CD7-A394-3C0CA0DCABA3}"/>
              </a:ext>
            </a:extLst>
          </p:cNvPr>
          <p:cNvGrpSpPr/>
          <p:nvPr/>
        </p:nvGrpSpPr>
        <p:grpSpPr>
          <a:xfrm>
            <a:off x="2671221" y="5124787"/>
            <a:ext cx="6849558" cy="1023757"/>
            <a:chOff x="2493818" y="4765260"/>
            <a:chExt cx="6849558" cy="10237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98DC0D-FCB4-4806-9A39-848C59AFACFC}"/>
                </a:ext>
              </a:extLst>
            </p:cNvPr>
            <p:cNvSpPr/>
            <p:nvPr/>
          </p:nvSpPr>
          <p:spPr>
            <a:xfrm>
              <a:off x="5124450" y="4765260"/>
              <a:ext cx="1943100" cy="1023757"/>
            </a:xfrm>
            <a:prstGeom prst="rect">
              <a:avLst/>
            </a:prstGeom>
            <a:solidFill>
              <a:srgbClr val="D9E2AC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Anyplace</a:t>
              </a:r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9CB108F3-5CC9-458D-9E9D-E8EBC8743E9B}"/>
                </a:ext>
              </a:extLst>
            </p:cNvPr>
            <p:cNvSpPr/>
            <p:nvPr/>
          </p:nvSpPr>
          <p:spPr>
            <a:xfrm>
              <a:off x="4331710" y="5095398"/>
              <a:ext cx="668482" cy="35993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1E7FC0A0-7861-4D4A-B82C-A8821A85103E}"/>
                </a:ext>
              </a:extLst>
            </p:cNvPr>
            <p:cNvSpPr/>
            <p:nvPr/>
          </p:nvSpPr>
          <p:spPr>
            <a:xfrm>
              <a:off x="7191808" y="5112573"/>
              <a:ext cx="668482" cy="35993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14485A-4279-4B67-BEEA-E6399D13A277}"/>
                </a:ext>
              </a:extLst>
            </p:cNvPr>
            <p:cNvSpPr txBox="1"/>
            <p:nvPr/>
          </p:nvSpPr>
          <p:spPr>
            <a:xfrm>
              <a:off x="2493818" y="5055068"/>
              <a:ext cx="1837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Fingerprints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CE403D-C377-46FF-810A-8D6C82296BF5}"/>
                </a:ext>
              </a:extLst>
            </p:cNvPr>
            <p:cNvSpPr txBox="1"/>
            <p:nvPr/>
          </p:nvSpPr>
          <p:spPr>
            <a:xfrm>
              <a:off x="7892545" y="5055069"/>
              <a:ext cx="1450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(x, y)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014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9D23C-3ED7-4D93-9095-12C7C288B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Στοιχεία Υλοποίησης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C7A7B-A99B-4A95-B2BB-1876C2964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 dirty="0"/>
              <a:t>Η βιβλιοθήκη είναι υλοποιημένη στη γλώσσα προγραμματισμού </a:t>
            </a:r>
            <a:r>
              <a:rPr lang="en-US" dirty="0"/>
              <a:t>Java</a:t>
            </a:r>
          </a:p>
          <a:p>
            <a:r>
              <a:rPr lang="el-GR" dirty="0"/>
              <a:t>Η βιβλιοθήκη επικοινωνεί με τα </a:t>
            </a:r>
            <a:r>
              <a:rPr lang="en-US" dirty="0"/>
              <a:t>Endpoints </a:t>
            </a:r>
            <a:r>
              <a:rPr lang="el-GR" dirty="0"/>
              <a:t>του </a:t>
            </a:r>
            <a:r>
              <a:rPr lang="en-US" dirty="0"/>
              <a:t>Anyplace Server </a:t>
            </a:r>
            <a:r>
              <a:rPr lang="el-GR" dirty="0"/>
              <a:t>μέσω </a:t>
            </a:r>
            <a:r>
              <a:rPr lang="en-US" dirty="0"/>
              <a:t>API Calls</a:t>
            </a:r>
          </a:p>
          <a:p>
            <a:r>
              <a:rPr lang="el-GR" dirty="0"/>
              <a:t>Εκτυπώνει τα αποτελέσματα σε μορφή </a:t>
            </a:r>
            <a:r>
              <a:rPr lang="en-US" dirty="0"/>
              <a:t>JSON</a:t>
            </a:r>
            <a:r>
              <a:rPr lang="el-GR" dirty="0"/>
              <a:t> (</a:t>
            </a:r>
            <a:r>
              <a:rPr lang="en-US" dirty="0"/>
              <a:t>JavaScript Object Notation)</a:t>
            </a:r>
          </a:p>
          <a:p>
            <a:r>
              <a:rPr lang="el-GR" dirty="0"/>
              <a:t>Οι πελάτες θα μπορούν να χρησιμοποιούν τις υπηρεσίες της βιβλιοθήκης μέσω ενός </a:t>
            </a:r>
            <a:r>
              <a:rPr lang="en-US" dirty="0"/>
              <a:t>jar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B4FA-55DD-4FCB-AD83-050E4711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7C2FE-1F49-47BE-9C37-A59630D26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259E-4E36-4172-ADA6-9DD544FA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88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18D72-EA06-4E70-AD11-29ADCA7D4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Πελάτες Βιβλιοθήκης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E5CF9-49CB-440E-AB68-1E71AAEA1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6B435-11C3-4A6E-AE31-7BE23E5A5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FD52-050F-424D-8814-6F05C4C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 descr="Image result for linux">
            <a:extLst>
              <a:ext uri="{FF2B5EF4-FFF2-40B4-BE49-F238E27FC236}">
                <a16:creationId xmlns:a16="http://schemas.microsoft.com/office/drawing/2014/main" id="{0B3B2AE4-D7D4-47B8-96B4-A8C4EC73E0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49" y="2671023"/>
            <a:ext cx="1493274" cy="17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ndroid">
            <a:extLst>
              <a:ext uri="{FF2B5EF4-FFF2-40B4-BE49-F238E27FC236}">
                <a16:creationId xmlns:a16="http://schemas.microsoft.com/office/drawing/2014/main" id="{8FB9EEDC-A3C8-4E57-AC2A-BAC6084C6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669" y="2657549"/>
            <a:ext cx="1911103" cy="190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27B1C2EB-FF8E-4017-80E6-83F2F36643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2291" r="13717" b="8638"/>
          <a:stretch/>
        </p:blipFill>
        <p:spPr bwMode="auto">
          <a:xfrm>
            <a:off x="8610600" y="2571178"/>
            <a:ext cx="2923623" cy="18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0BD16B0E-2F0E-4B64-A0E4-B52CDA08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86" b="92457" l="10000" r="90851">
                        <a14:foregroundMark x1="85691" y1="51652" x2="85691" y2="51652"/>
                        <a14:foregroundMark x1="87234" y1="49210" x2="87234" y2="49210"/>
                        <a14:foregroundMark x1="25053" y1="60632" x2="25053" y2="60632"/>
                        <a14:foregroundMark x1="23511" y1="56178" x2="23511" y2="56178"/>
                        <a14:foregroundMark x1="14468" y1="55747" x2="14468" y2="55747"/>
                        <a14:foregroundMark x1="12340" y1="55747" x2="12340" y2="55747"/>
                        <a14:foregroundMark x1="33191" y1="92457" x2="33191" y2="92457"/>
                        <a14:foregroundMark x1="30745" y1="90445" x2="30745" y2="90445"/>
                        <a14:foregroundMark x1="29255" y1="88003" x2="29255" y2="88003"/>
                        <a14:foregroundMark x1="28032" y1="85920" x2="28032" y2="85920"/>
                        <a14:foregroundMark x1="70319" y1="63937" x2="70319" y2="63937"/>
                        <a14:foregroundMark x1="69415" y1="62716" x2="67926" y2="63075"/>
                        <a14:foregroundMark x1="66702" y1="65158" x2="66702" y2="65158"/>
                        <a14:foregroundMark x1="70638" y1="64727" x2="70638" y2="64727"/>
                        <a14:foregroundMark x1="69734" y1="63937" x2="69734" y2="63937"/>
                        <a14:foregroundMark x1="67926" y1="65948" x2="67926" y2="65948"/>
                        <a14:foregroundMark x1="87819" y1="44325" x2="89043" y2="45546"/>
                        <a14:foregroundMark x1="90851" y1="48851" x2="90851" y2="48851"/>
                        <a14:foregroundMark x1="90851" y1="48851" x2="90851" y2="48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12" y="2424756"/>
            <a:ext cx="3070418" cy="22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9FE914-FA34-4D6B-9017-768A722D8467}"/>
              </a:ext>
            </a:extLst>
          </p:cNvPr>
          <p:cNvSpPr txBox="1"/>
          <p:nvPr/>
        </p:nvSpPr>
        <p:spPr>
          <a:xfrm>
            <a:off x="409433" y="4675185"/>
            <a:ext cx="1154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E9AD08-8C86-44B6-91E7-9A202423EF48}"/>
              </a:ext>
            </a:extLst>
          </p:cNvPr>
          <p:cNvSpPr txBox="1"/>
          <p:nvPr/>
        </p:nvSpPr>
        <p:spPr>
          <a:xfrm>
            <a:off x="2132139" y="4715819"/>
            <a:ext cx="15781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Android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51638C-0B81-48B8-9F31-BF635091C1B1}"/>
              </a:ext>
            </a:extLst>
          </p:cNvPr>
          <p:cNvSpPr txBox="1"/>
          <p:nvPr/>
        </p:nvSpPr>
        <p:spPr>
          <a:xfrm>
            <a:off x="8737501" y="4808789"/>
            <a:ext cx="27967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Robot Operating</a:t>
            </a:r>
          </a:p>
          <a:p>
            <a:pPr algn="ctr"/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86323E-5E4F-4F1F-8670-2449C603CA1C}"/>
              </a:ext>
            </a:extLst>
          </p:cNvPr>
          <p:cNvSpPr txBox="1"/>
          <p:nvPr/>
        </p:nvSpPr>
        <p:spPr>
          <a:xfrm>
            <a:off x="5634789" y="4762622"/>
            <a:ext cx="24145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Raspberry Pi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99A4C0-83FC-4FDA-A68B-4280EC550874}"/>
              </a:ext>
            </a:extLst>
          </p:cNvPr>
          <p:cNvSpPr/>
          <p:nvPr/>
        </p:nvSpPr>
        <p:spPr>
          <a:xfrm>
            <a:off x="113122" y="1901536"/>
            <a:ext cx="8229600" cy="39485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060064-517C-41F6-B960-A06BAD8D9220}"/>
              </a:ext>
            </a:extLst>
          </p:cNvPr>
          <p:cNvSpPr txBox="1"/>
          <p:nvPr/>
        </p:nvSpPr>
        <p:spPr>
          <a:xfrm>
            <a:off x="3581400" y="1379368"/>
            <a:ext cx="172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ΕΠΛ 421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result for apple">
            <a:extLst>
              <a:ext uri="{FF2B5EF4-FFF2-40B4-BE49-F238E27FC236}">
                <a16:creationId xmlns:a16="http://schemas.microsoft.com/office/drawing/2014/main" id="{810EBFA1-143C-4689-87CE-A8891CA2F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59" y="2853027"/>
            <a:ext cx="1517937" cy="15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3618182-21BE-4E06-8835-4DDBF2118C44}"/>
              </a:ext>
            </a:extLst>
          </p:cNvPr>
          <p:cNvSpPr txBox="1"/>
          <p:nvPr/>
        </p:nvSpPr>
        <p:spPr>
          <a:xfrm>
            <a:off x="4151544" y="4730138"/>
            <a:ext cx="10101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</a:p>
        </p:txBody>
      </p:sp>
    </p:spTree>
    <p:extLst>
      <p:ext uri="{BB962C8B-B14F-4D97-AF65-F5344CB8AC3E}">
        <p14:creationId xmlns:p14="http://schemas.microsoft.com/office/powerpoint/2010/main" val="67002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BA29C-89F5-4172-A8B5-7544F4E49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Πελάτες Βιβλιοθήκης</a:t>
            </a:r>
            <a:endParaRPr lang="en-GB" b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5198F-63B3-4979-8811-4B427672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b="1" err="1">
                <a:latin typeface="Arial"/>
                <a:cs typeface="Arial"/>
              </a:rPr>
              <a:t>Linux</a:t>
            </a:r>
            <a:r>
              <a:rPr lang="el-GR">
                <a:latin typeface="Arial"/>
                <a:cs typeface="Arial"/>
              </a:rPr>
              <a:t>: </a:t>
            </a:r>
            <a:r>
              <a:rPr lang="en-US">
                <a:latin typeface="Arial"/>
                <a:cs typeface="Arial"/>
              </a:rPr>
              <a:t>Command Line Interface </a:t>
            </a:r>
            <a:r>
              <a:rPr lang="el-GR">
                <a:latin typeface="Arial"/>
                <a:cs typeface="Arial"/>
              </a:rPr>
              <a:t>το οποίο χρησιμοποιεί τη βιβλιοθήκη </a:t>
            </a:r>
            <a:r>
              <a:rPr lang="en-US">
                <a:latin typeface="Arial"/>
                <a:cs typeface="Arial"/>
              </a:rPr>
              <a:t>(Anyplace Library)</a:t>
            </a:r>
            <a:r>
              <a:rPr lang="el-GR">
                <a:latin typeface="Arial"/>
                <a:cs typeface="Arial"/>
              </a:rPr>
              <a:t> που υλοποιήσαμε και ζητά από τον πυρήνα τα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WiFi</a:t>
            </a:r>
            <a:r>
              <a:rPr lang="en-US">
                <a:latin typeface="Arial"/>
                <a:cs typeface="Arial"/>
              </a:rPr>
              <a:t> Fingerprints</a:t>
            </a:r>
            <a:r>
              <a:rPr lang="el-GR">
                <a:latin typeface="Arial"/>
                <a:cs typeface="Arial"/>
              </a:rPr>
              <a:t> (BSSID και RSSI) από τα πλησιέστερα </a:t>
            </a:r>
            <a:r>
              <a:rPr lang="en-US" err="1">
                <a:latin typeface="Arial"/>
                <a:cs typeface="Arial"/>
              </a:rPr>
              <a:t>Αccess</a:t>
            </a:r>
            <a:r>
              <a:rPr lang="en-US">
                <a:latin typeface="Arial"/>
                <a:cs typeface="Arial"/>
              </a:rPr>
              <a:t> Points </a:t>
            </a:r>
            <a:r>
              <a:rPr lang="el-GR">
                <a:latin typeface="Arial"/>
                <a:cs typeface="Arial"/>
              </a:rPr>
              <a:t>του κτηρίου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l-GR">
                <a:latin typeface="Arial"/>
                <a:cs typeface="Arial"/>
              </a:rPr>
              <a:t>που βρίσκομαι. Επιστρέφει την τοποθεσία μου </a:t>
            </a:r>
            <a:r>
              <a:rPr lang="en-US">
                <a:latin typeface="Arial"/>
                <a:cs typeface="Arial"/>
              </a:rPr>
              <a:t>υπο </a:t>
            </a:r>
            <a:r>
              <a:rPr lang="el-GR">
                <a:latin typeface="Arial"/>
                <a:cs typeface="Arial"/>
              </a:rPr>
              <a:t>μορφή</a:t>
            </a:r>
            <a:r>
              <a:rPr lang="en-US">
                <a:latin typeface="Arial"/>
                <a:cs typeface="Arial"/>
              </a:rPr>
              <a:t> x (latitude) και y (longitude).</a:t>
            </a:r>
            <a:endParaRPr lang="en-GB">
              <a:latin typeface="Arial"/>
              <a:cs typeface="Arial"/>
            </a:endParaRPr>
          </a:p>
          <a:p>
            <a:pPr>
              <a:spcBef>
                <a:spcPts val="1800"/>
              </a:spcBef>
            </a:pPr>
            <a:r>
              <a:rPr lang="en-US" b="1">
                <a:latin typeface="Arial"/>
                <a:cs typeface="Arial"/>
              </a:rPr>
              <a:t>Android</a:t>
            </a:r>
            <a:r>
              <a:rPr lang="en-US">
                <a:latin typeface="Arial"/>
                <a:cs typeface="Arial"/>
              </a:rPr>
              <a:t>: Android project </a:t>
            </a:r>
            <a:r>
              <a:rPr lang="el-GR">
                <a:latin typeface="Arial"/>
                <a:cs typeface="Arial"/>
              </a:rPr>
              <a:t>το οποίο χρησιμοποιεί τη βιβλιοθήκη </a:t>
            </a:r>
            <a:r>
              <a:rPr lang="en-US">
                <a:latin typeface="Arial"/>
                <a:cs typeface="Arial"/>
              </a:rPr>
              <a:t>(Anyplace Library)</a:t>
            </a:r>
            <a:r>
              <a:rPr lang="el-GR">
                <a:latin typeface="Arial"/>
                <a:cs typeface="Arial"/>
              </a:rPr>
              <a:t> που υλοποιήσαμε και ζητά από τον πυρήνα τα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WiFi</a:t>
            </a:r>
            <a:r>
              <a:rPr lang="en-US">
                <a:latin typeface="Arial"/>
                <a:cs typeface="Arial"/>
              </a:rPr>
              <a:t> Fingerprints</a:t>
            </a:r>
            <a:r>
              <a:rPr lang="el-GR">
                <a:latin typeface="Arial"/>
                <a:cs typeface="Arial"/>
              </a:rPr>
              <a:t> από τα πλησιέστερα </a:t>
            </a:r>
            <a:r>
              <a:rPr lang="en-US" err="1">
                <a:latin typeface="Arial"/>
                <a:cs typeface="Arial"/>
              </a:rPr>
              <a:t>Αccess</a:t>
            </a:r>
            <a:r>
              <a:rPr lang="en-US">
                <a:latin typeface="Arial"/>
                <a:cs typeface="Arial"/>
              </a:rPr>
              <a:t> Points </a:t>
            </a:r>
            <a:r>
              <a:rPr lang="el-GR">
                <a:latin typeface="Arial"/>
                <a:cs typeface="Arial"/>
              </a:rPr>
              <a:t>του κτηρίου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l-GR">
                <a:latin typeface="Arial"/>
                <a:cs typeface="Arial"/>
              </a:rPr>
              <a:t>που βρίσκομαι</a:t>
            </a:r>
            <a:r>
              <a:rPr lang="en-US">
                <a:latin typeface="Arial"/>
                <a:cs typeface="Arial"/>
              </a:rPr>
              <a:t>. </a:t>
            </a:r>
            <a:r>
              <a:rPr lang="el-GR">
                <a:latin typeface="Arial"/>
                <a:cs typeface="Arial"/>
              </a:rPr>
              <a:t>Ανοίγει ένα </a:t>
            </a:r>
            <a:r>
              <a:rPr lang="en-US">
                <a:latin typeface="Arial"/>
                <a:cs typeface="Arial"/>
              </a:rPr>
              <a:t>Google Map </a:t>
            </a:r>
            <a:r>
              <a:rPr lang="el-GR">
                <a:latin typeface="Arial"/>
                <a:cs typeface="Arial"/>
              </a:rPr>
              <a:t>στην τοποθεσία που βρίσκομαι.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E8612-165A-45D8-8942-4CB0DC691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C23ED-E90C-4DFD-B89D-39763D8F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C318A-D286-4DE5-8AD0-3A576CCA6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63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2BDE-A7CC-4030-AB8A-3C950761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Λειτουργικότητα Βιβλιοθήκης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B99D-FD43-44D8-88A1-E7772EDA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CA29-49F7-48CA-8DFA-C4B614CA5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EA1F-4073-41AA-8E6F-BADF8C25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E3D485-1CF4-4C59-86E6-51FC33400598}"/>
              </a:ext>
            </a:extLst>
          </p:cNvPr>
          <p:cNvSpPr/>
          <p:nvPr/>
        </p:nvSpPr>
        <p:spPr>
          <a:xfrm>
            <a:off x="4652809" y="1761181"/>
            <a:ext cx="2623120" cy="1376709"/>
          </a:xfrm>
          <a:prstGeom prst="roundRect">
            <a:avLst/>
          </a:prstGeom>
          <a:solidFill>
            <a:srgbClr val="FDFFE7"/>
          </a:solidFill>
          <a:ln w="19050"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Anyplace</a:t>
            </a:r>
            <a:r>
              <a:rPr lang="en-US" sz="28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2F58A1-46CA-423E-A582-547CADD1E960}"/>
              </a:ext>
            </a:extLst>
          </p:cNvPr>
          <p:cNvSpPr/>
          <p:nvPr/>
        </p:nvSpPr>
        <p:spPr>
          <a:xfrm>
            <a:off x="3016032" y="4109639"/>
            <a:ext cx="2592288" cy="1376709"/>
          </a:xfrm>
          <a:prstGeom prst="roundRect">
            <a:avLst/>
          </a:prstGeom>
          <a:solidFill>
            <a:srgbClr val="FDFFE7"/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0F551B-7CF9-4CAD-80D7-ABE9131D1743}"/>
              </a:ext>
            </a:extLst>
          </p:cNvPr>
          <p:cNvSpPr/>
          <p:nvPr/>
        </p:nvSpPr>
        <p:spPr>
          <a:xfrm>
            <a:off x="6328400" y="4109639"/>
            <a:ext cx="2736304" cy="1376709"/>
          </a:xfrm>
          <a:prstGeom prst="roundRect">
            <a:avLst/>
          </a:prstGeom>
          <a:solidFill>
            <a:srgbClr val="FDFFE7"/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Offline Positioning</a:t>
            </a: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3CCF39C7-AB9A-40CE-A7B8-4B3E4D938F45}"/>
              </a:ext>
            </a:extLst>
          </p:cNvPr>
          <p:cNvSpPr/>
          <p:nvPr/>
        </p:nvSpPr>
        <p:spPr>
          <a:xfrm rot="8128718">
            <a:off x="4490707" y="3343201"/>
            <a:ext cx="1039596" cy="648072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17485901-556F-4A12-9B96-F8D509728FC5}"/>
              </a:ext>
            </a:extLst>
          </p:cNvPr>
          <p:cNvSpPr/>
          <p:nvPr/>
        </p:nvSpPr>
        <p:spPr>
          <a:xfrm rot="2534243">
            <a:off x="6318594" y="3350603"/>
            <a:ext cx="1035984" cy="648072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online offline icon png">
            <a:extLst>
              <a:ext uri="{FF2B5EF4-FFF2-40B4-BE49-F238E27FC236}">
                <a16:creationId xmlns:a16="http://schemas.microsoft.com/office/drawing/2014/main" id="{58494658-A42E-490D-A035-4329D9F8A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29" y="5272139"/>
            <a:ext cx="1202645" cy="12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mage result for wifi">
            <a:extLst>
              <a:ext uri="{FF2B5EF4-FFF2-40B4-BE49-F238E27FC236}">
                <a16:creationId xmlns:a16="http://schemas.microsoft.com/office/drawing/2014/main" id="{2EB4F150-6160-4639-9627-00A33C4B6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3708420" y="5397188"/>
            <a:ext cx="1091666" cy="8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42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BC82-9A58-4898-8178-870ED2F6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Λειτουργικότητα Βιβλιοθήκης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B8699-E00A-4A21-9CE0-DCB2AC2D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/>
            <a:r>
              <a:rPr lang="en-US" b="1" dirty="0">
                <a:solidFill>
                  <a:prstClr val="black"/>
                </a:solidFill>
              </a:rPr>
              <a:t>Online Positioning</a:t>
            </a:r>
            <a:r>
              <a:rPr lang="en-US" dirty="0">
                <a:solidFill>
                  <a:prstClr val="black"/>
                </a:solidFill>
              </a:rPr>
              <a:t>:</a:t>
            </a:r>
            <a:r>
              <a:rPr lang="el-GR" dirty="0">
                <a:solidFill>
                  <a:prstClr val="black"/>
                </a:solidFill>
              </a:rPr>
              <a:t> </a:t>
            </a:r>
          </a:p>
          <a:p>
            <a:pPr lvl="1" algn="l"/>
            <a:r>
              <a:rPr lang="el-GR" dirty="0">
                <a:solidFill>
                  <a:prstClr val="black"/>
                </a:solidFill>
              </a:rPr>
              <a:t>Είμαι συνδεδεμένος στο δίκτυο</a:t>
            </a:r>
          </a:p>
          <a:p>
            <a:pPr lvl="1" algn="l"/>
            <a:r>
              <a:rPr lang="el-GR" dirty="0">
                <a:solidFill>
                  <a:prstClr val="black"/>
                </a:solidFill>
              </a:rPr>
              <a:t>Όλα τα δεδομένα ανακτώνται από τον </a:t>
            </a:r>
            <a:r>
              <a:rPr lang="en-US" dirty="0">
                <a:solidFill>
                  <a:prstClr val="black"/>
                </a:solidFill>
              </a:rPr>
              <a:t>server</a:t>
            </a:r>
          </a:p>
          <a:p>
            <a:pPr lvl="1" algn="l"/>
            <a:r>
              <a:rPr lang="el-GR" dirty="0">
                <a:solidFill>
                  <a:prstClr val="black"/>
                </a:solidFill>
              </a:rPr>
              <a:t>Ο </a:t>
            </a:r>
            <a:r>
              <a:rPr lang="en-US" dirty="0">
                <a:solidFill>
                  <a:prstClr val="black"/>
                </a:solidFill>
              </a:rPr>
              <a:t>Client “</a:t>
            </a:r>
            <a:r>
              <a:rPr lang="el-GR" dirty="0">
                <a:solidFill>
                  <a:prstClr val="black"/>
                </a:solidFill>
              </a:rPr>
              <a:t>μιλά</a:t>
            </a:r>
            <a:r>
              <a:rPr lang="en-US" dirty="0">
                <a:solidFill>
                  <a:prstClr val="black"/>
                </a:solidFill>
              </a:rPr>
              <a:t>”</a:t>
            </a:r>
            <a:r>
              <a:rPr lang="el-GR" dirty="0">
                <a:solidFill>
                  <a:prstClr val="black"/>
                </a:solidFill>
              </a:rPr>
              <a:t> με τον </a:t>
            </a:r>
            <a:r>
              <a:rPr lang="en-US" dirty="0">
                <a:solidFill>
                  <a:prstClr val="black"/>
                </a:solidFill>
              </a:rPr>
              <a:t>Anyplace Server</a:t>
            </a:r>
            <a:r>
              <a:rPr lang="el-GR" dirty="0">
                <a:solidFill>
                  <a:prstClr val="black"/>
                </a:solidFill>
              </a:rPr>
              <a:t> μέσω </a:t>
            </a:r>
            <a:r>
              <a:rPr lang="en-US" dirty="0">
                <a:solidFill>
                  <a:prstClr val="black"/>
                </a:solidFill>
              </a:rPr>
              <a:t>API Calls</a:t>
            </a:r>
            <a:endParaRPr lang="el-GR" dirty="0">
              <a:solidFill>
                <a:prstClr val="black"/>
              </a:solidFill>
            </a:endParaRPr>
          </a:p>
          <a:p>
            <a:pPr marL="457200" lvl="1" indent="0" algn="l">
              <a:buNone/>
            </a:pPr>
            <a:endParaRPr lang="el-GR" dirty="0">
              <a:solidFill>
                <a:prstClr val="black"/>
              </a:solidFill>
            </a:endParaRPr>
          </a:p>
          <a:p>
            <a:pPr lvl="0" algn="l"/>
            <a:r>
              <a:rPr lang="en-US" b="1" dirty="0">
                <a:solidFill>
                  <a:prstClr val="black"/>
                </a:solidFill>
              </a:rPr>
              <a:t>Offline Positioning</a:t>
            </a:r>
            <a:r>
              <a:rPr lang="en-US" dirty="0">
                <a:solidFill>
                  <a:prstClr val="black"/>
                </a:solidFill>
              </a:rPr>
              <a:t>:</a:t>
            </a:r>
            <a:r>
              <a:rPr lang="el-GR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lvl="1" algn="l"/>
            <a:r>
              <a:rPr lang="el-GR" dirty="0">
                <a:solidFill>
                  <a:prstClr val="black"/>
                </a:solidFill>
              </a:rPr>
              <a:t>Δεν είμαι συνδεδεμένος στο δίκτυο</a:t>
            </a:r>
            <a:endParaRPr lang="en-US" dirty="0">
              <a:solidFill>
                <a:prstClr val="black"/>
              </a:solidFill>
            </a:endParaRPr>
          </a:p>
          <a:p>
            <a:pPr lvl="1" algn="l"/>
            <a:r>
              <a:rPr lang="el-GR" dirty="0">
                <a:solidFill>
                  <a:prstClr val="black"/>
                </a:solidFill>
              </a:rPr>
              <a:t>Όλα τα δεδομένα βρίσκονται αποθηκευμένα σε τοπική μνήμη</a:t>
            </a:r>
          </a:p>
          <a:p>
            <a:pPr lvl="1" algn="l"/>
            <a:r>
              <a:rPr lang="el-GR" dirty="0">
                <a:solidFill>
                  <a:prstClr val="black"/>
                </a:solidFill>
              </a:rPr>
              <a:t>Γίνεται τοπική εκτέλεση των αλγορίθμων</a:t>
            </a:r>
          </a:p>
          <a:p>
            <a:pPr lvl="1" algn="l"/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0B218-F0D2-4C32-84E8-3040D3570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15E15-AD54-4EF9-9F19-AE4BFCAA7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C7A06-30A5-4175-893A-B7DA2AAA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Image result for wifi">
            <a:extLst>
              <a:ext uri="{FF2B5EF4-FFF2-40B4-BE49-F238E27FC236}">
                <a16:creationId xmlns:a16="http://schemas.microsoft.com/office/drawing/2014/main" id="{B47AB30E-68AD-4D30-B63B-D5454130E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9857493" y="1936092"/>
            <a:ext cx="1091666" cy="89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online offline icon png">
            <a:extLst>
              <a:ext uri="{FF2B5EF4-FFF2-40B4-BE49-F238E27FC236}">
                <a16:creationId xmlns:a16="http://schemas.microsoft.com/office/drawing/2014/main" id="{949BB7CF-FCBB-4C22-AEBD-E7C8E4540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573" y="4252683"/>
            <a:ext cx="1202645" cy="120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26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B4DF-A3DD-461B-9351-AF8CBD95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Περιεχόμενα</a:t>
            </a:r>
            <a:endParaRPr lang="en-US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F4B4-BC20-4802-AE50-0CA92B18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5130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 b="1">
                <a:latin typeface="Arial"/>
                <a:cs typeface="Arial"/>
              </a:rPr>
              <a:t>Εισαγωγή</a:t>
            </a:r>
            <a:endParaRPr lang="en-US" sz="3200" b="1">
              <a:latin typeface="Arial"/>
              <a:cs typeface="Arial"/>
            </a:endParaRPr>
          </a:p>
          <a:p>
            <a:r>
              <a:rPr lang="el-GR" sz="3200">
                <a:latin typeface="Arial"/>
                <a:cs typeface="Arial"/>
              </a:rPr>
              <a:t>Τεχνολογία </a:t>
            </a:r>
            <a:r>
              <a:rPr lang="en-US" sz="3200"/>
              <a:t>Anyplace</a:t>
            </a:r>
            <a:endParaRPr lang="el-GR" sz="3200">
              <a:latin typeface="Arial"/>
              <a:cs typeface="Arial"/>
            </a:endParaRPr>
          </a:p>
          <a:p>
            <a:r>
              <a:rPr lang="el-GR" sz="3200">
                <a:latin typeface="Arial"/>
                <a:cs typeface="Arial"/>
              </a:rPr>
              <a:t>Αρχιτεκτονική </a:t>
            </a:r>
            <a:r>
              <a:rPr lang="en-US" sz="3200"/>
              <a:t>Anyplace</a:t>
            </a:r>
            <a:endParaRPr lang="el-GR" sz="3200">
              <a:latin typeface="Arial"/>
              <a:cs typeface="Arial"/>
            </a:endParaRPr>
          </a:p>
          <a:p>
            <a:r>
              <a:rPr lang="en-US" sz="3200"/>
              <a:t>Anyplace Library</a:t>
            </a:r>
            <a:endParaRPr lang="en-US" sz="3200">
              <a:latin typeface="Arial"/>
              <a:cs typeface="Arial"/>
            </a:endParaRPr>
          </a:p>
          <a:p>
            <a:pPr lvl="1"/>
            <a:r>
              <a:rPr lang="el-GR" sz="2800">
                <a:latin typeface="Arial"/>
                <a:cs typeface="Arial"/>
              </a:rPr>
              <a:t>Σκοπός Βιβλιοθήκης</a:t>
            </a:r>
          </a:p>
          <a:p>
            <a:pPr lvl="1"/>
            <a:r>
              <a:rPr lang="el-GR" sz="2800">
                <a:latin typeface="Arial"/>
                <a:cs typeface="Arial"/>
              </a:rPr>
              <a:t>Πελάτες Βιβλιοθήκης</a:t>
            </a:r>
          </a:p>
          <a:p>
            <a:pPr lvl="1"/>
            <a:r>
              <a:rPr lang="el-GR" sz="2800">
                <a:latin typeface="Arial"/>
                <a:cs typeface="Arial"/>
              </a:rPr>
              <a:t>Λειτουργικότητα Βιβλιοθήκης</a:t>
            </a:r>
          </a:p>
          <a:p>
            <a:pPr lvl="1"/>
            <a:r>
              <a:rPr lang="en-US" sz="2800">
                <a:latin typeface="Arial"/>
                <a:cs typeface="Arial"/>
              </a:rPr>
              <a:t>API Endpoints</a:t>
            </a:r>
            <a:endParaRPr lang="el-GR" sz="2800">
              <a:latin typeface="Arial"/>
              <a:cs typeface="Arial"/>
            </a:endParaRPr>
          </a:p>
          <a:p>
            <a:pPr lvl="1"/>
            <a:r>
              <a:rPr lang="en-US" sz="2800">
                <a:latin typeface="Arial"/>
                <a:cs typeface="Arial"/>
              </a:rPr>
              <a:t>Linux Demo</a:t>
            </a:r>
          </a:p>
          <a:p>
            <a:pPr lvl="1"/>
            <a:r>
              <a:rPr lang="en-US" sz="2800">
                <a:latin typeface="Arial"/>
                <a:cs typeface="Arial"/>
              </a:rPr>
              <a:t>Android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9741-DF64-4149-9E62-DF9116D4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DD8-6655-4DEB-8D96-F70D0EBE9614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F970-11D0-443B-9E2D-9BD69BA4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A26-FD78-4353-B8B6-C167EC22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4F20-C6C6-4631-BC75-0F2C9A8EC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Anyplace API Endpoints</a:t>
            </a:r>
            <a:endParaRPr lang="en-US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DDFF-4DFE-4733-B04A-ECC103362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l-GR">
                <a:latin typeface="Arial"/>
                <a:cs typeface="Arial"/>
              </a:rPr>
              <a:t>Η βιβλιοθήκη επικοινωνεί</a:t>
            </a:r>
            <a:r>
              <a:rPr lang="en-GB">
                <a:latin typeface="Arial"/>
                <a:cs typeface="Arial"/>
              </a:rPr>
              <a:t> </a:t>
            </a:r>
            <a:r>
              <a:rPr lang="el-GR">
                <a:latin typeface="Arial"/>
                <a:cs typeface="Arial"/>
              </a:rPr>
              <a:t>με</a:t>
            </a:r>
            <a:r>
              <a:rPr lang="en-GB">
                <a:latin typeface="Arial"/>
                <a:cs typeface="Arial"/>
              </a:rPr>
              <a:t> </a:t>
            </a:r>
            <a:r>
              <a:rPr lang="el-GR">
                <a:latin typeface="Arial"/>
                <a:cs typeface="Arial"/>
              </a:rPr>
              <a:t>τον </a:t>
            </a:r>
            <a:r>
              <a:rPr lang="en-GB">
                <a:latin typeface="Arial"/>
                <a:cs typeface="Arial"/>
              </a:rPr>
              <a:t>Anyplace</a:t>
            </a:r>
            <a:r>
              <a:rPr lang="el-GR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Server </a:t>
            </a:r>
            <a:r>
              <a:rPr lang="el-GR">
                <a:latin typeface="Arial"/>
                <a:cs typeface="Arial"/>
              </a:rPr>
              <a:t>μέσω </a:t>
            </a:r>
            <a:r>
              <a:rPr lang="en-GB">
                <a:latin typeface="Arial"/>
                <a:cs typeface="Arial"/>
              </a:rPr>
              <a:t>API </a:t>
            </a:r>
            <a:r>
              <a:rPr lang="en-US">
                <a:latin typeface="Arial"/>
                <a:cs typeface="Arial"/>
              </a:rPr>
              <a:t>Calls </a:t>
            </a:r>
            <a:r>
              <a:rPr lang="el-GR">
                <a:latin typeface="Arial"/>
                <a:cs typeface="Arial"/>
              </a:rPr>
              <a:t>για να αντλήσει τα διάφορα δεδομένα που χρειάζεται</a:t>
            </a:r>
          </a:p>
          <a:p>
            <a:r>
              <a:rPr lang="el-GR">
                <a:latin typeface="Arial"/>
                <a:cs typeface="Arial"/>
              </a:rPr>
              <a:t>Η βιβλιοθήκη δημιουργεί ένα </a:t>
            </a:r>
            <a:r>
              <a:rPr lang="en-US">
                <a:latin typeface="Arial"/>
                <a:cs typeface="Arial"/>
              </a:rPr>
              <a:t>connection </a:t>
            </a:r>
            <a:r>
              <a:rPr lang="el-GR">
                <a:latin typeface="Arial"/>
                <a:cs typeface="Arial"/>
              </a:rPr>
              <a:t>στο </a:t>
            </a:r>
            <a:r>
              <a:rPr lang="en-US">
                <a:latin typeface="Arial"/>
                <a:cs typeface="Arial"/>
              </a:rPr>
              <a:t>endpoint </a:t>
            </a:r>
            <a:r>
              <a:rPr lang="el-GR">
                <a:latin typeface="Arial"/>
                <a:cs typeface="Arial"/>
              </a:rPr>
              <a:t>με βάση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l-GR">
                <a:latin typeface="Arial"/>
                <a:cs typeface="Arial"/>
              </a:rPr>
              <a:t>κάποιες παραμέτρους (πχ </a:t>
            </a:r>
            <a:r>
              <a:rPr lang="en-US" err="1">
                <a:latin typeface="Arial"/>
                <a:cs typeface="Arial"/>
              </a:rPr>
              <a:t>api</a:t>
            </a:r>
            <a:r>
              <a:rPr lang="en-US">
                <a:latin typeface="Arial"/>
                <a:cs typeface="Arial"/>
              </a:rPr>
              <a:t> key, </a:t>
            </a:r>
            <a:r>
              <a:rPr lang="en-US" err="1">
                <a:latin typeface="Arial"/>
                <a:cs typeface="Arial"/>
              </a:rPr>
              <a:t>builing</a:t>
            </a:r>
            <a:r>
              <a:rPr lang="en-US">
                <a:latin typeface="Arial"/>
                <a:cs typeface="Arial"/>
              </a:rPr>
              <a:t> id, floor id</a:t>
            </a:r>
            <a:r>
              <a:rPr lang="el-GR">
                <a:latin typeface="Arial"/>
                <a:cs typeface="Arial"/>
              </a:rPr>
              <a:t>)</a:t>
            </a:r>
            <a:r>
              <a:rPr lang="en-US">
                <a:latin typeface="Arial"/>
                <a:cs typeface="Arial"/>
              </a:rPr>
              <a:t> </a:t>
            </a:r>
            <a:r>
              <a:rPr lang="el-GR">
                <a:latin typeface="Arial"/>
                <a:cs typeface="Arial"/>
              </a:rPr>
              <a:t>ανά λειτουργία</a:t>
            </a:r>
          </a:p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EB7B8-5C3E-4D11-847E-09E89A4A2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14A79-1EFF-4D91-8782-CBDD201F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27C6A-DB20-4855-95A6-2EF2D7D2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60A388-E699-4337-A438-3EDE59B0FBAF}"/>
              </a:ext>
            </a:extLst>
          </p:cNvPr>
          <p:cNvGrpSpPr/>
          <p:nvPr/>
        </p:nvGrpSpPr>
        <p:grpSpPr>
          <a:xfrm>
            <a:off x="2527300" y="3358982"/>
            <a:ext cx="6957060" cy="3129981"/>
            <a:chOff x="2588260" y="3312513"/>
            <a:chExt cx="6957060" cy="312998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221FED5-2654-4808-88DE-EE4D48C9E0CD}"/>
                </a:ext>
              </a:extLst>
            </p:cNvPr>
            <p:cNvSpPr/>
            <p:nvPr/>
          </p:nvSpPr>
          <p:spPr>
            <a:xfrm>
              <a:off x="2588260" y="4105491"/>
              <a:ext cx="1986280" cy="1756829"/>
            </a:xfrm>
            <a:prstGeom prst="ellipse">
              <a:avLst/>
            </a:prstGeom>
            <a:solidFill>
              <a:srgbClr val="FDFFE7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Anyplace Library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1681C54-186D-47EF-8ABD-65E152E33265}"/>
                </a:ext>
              </a:extLst>
            </p:cNvPr>
            <p:cNvSpPr/>
            <p:nvPr/>
          </p:nvSpPr>
          <p:spPr>
            <a:xfrm>
              <a:off x="7499350" y="4105491"/>
              <a:ext cx="2045970" cy="1756829"/>
            </a:xfrm>
            <a:prstGeom prst="ellipse">
              <a:avLst/>
            </a:prstGeom>
            <a:solidFill>
              <a:srgbClr val="FDFFE7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Anyplace Server</a:t>
              </a:r>
            </a:p>
          </p:txBody>
        </p:sp>
        <p:sp>
          <p:nvSpPr>
            <p:cNvPr id="12" name="Arrow: Curved Left 11">
              <a:extLst>
                <a:ext uri="{FF2B5EF4-FFF2-40B4-BE49-F238E27FC236}">
                  <a16:creationId xmlns:a16="http://schemas.microsoft.com/office/drawing/2014/main" id="{661143B2-4084-4298-AD71-4EF870A2EC9E}"/>
                </a:ext>
              </a:extLst>
            </p:cNvPr>
            <p:cNvSpPr/>
            <p:nvPr/>
          </p:nvSpPr>
          <p:spPr>
            <a:xfrm rot="16200000">
              <a:off x="5789735" y="2023044"/>
              <a:ext cx="662625" cy="4164894"/>
            </a:xfrm>
            <a:prstGeom prst="curvedLeftArrow">
              <a:avLst>
                <a:gd name="adj1" fmla="val 25000"/>
                <a:gd name="adj2" fmla="val 50000"/>
                <a:gd name="adj3" fmla="val 33548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urved Left 12">
              <a:extLst>
                <a:ext uri="{FF2B5EF4-FFF2-40B4-BE49-F238E27FC236}">
                  <a16:creationId xmlns:a16="http://schemas.microsoft.com/office/drawing/2014/main" id="{ADB065CA-E5E5-4E65-A271-FF46498F92B1}"/>
                </a:ext>
              </a:extLst>
            </p:cNvPr>
            <p:cNvSpPr/>
            <p:nvPr/>
          </p:nvSpPr>
          <p:spPr>
            <a:xfrm rot="5400000">
              <a:off x="5690392" y="3567069"/>
              <a:ext cx="662625" cy="4164894"/>
            </a:xfrm>
            <a:prstGeom prst="curvedLeftArrow">
              <a:avLst>
                <a:gd name="adj1" fmla="val 25000"/>
                <a:gd name="adj2" fmla="val 50000"/>
                <a:gd name="adj3" fmla="val 33548"/>
              </a:avLst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95A0B2-CB4E-4DAE-A084-4AD431770901}"/>
                </a:ext>
              </a:extLst>
            </p:cNvPr>
            <p:cNvSpPr txBox="1"/>
            <p:nvPr/>
          </p:nvSpPr>
          <p:spPr>
            <a:xfrm>
              <a:off x="5080000" y="3312513"/>
              <a:ext cx="1899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(1) API Call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79B1EA9-7D94-4219-BE47-6FCCBC10EFAF}"/>
                </a:ext>
              </a:extLst>
            </p:cNvPr>
            <p:cNvSpPr txBox="1"/>
            <p:nvPr/>
          </p:nvSpPr>
          <p:spPr>
            <a:xfrm>
              <a:off x="4736464" y="5980829"/>
              <a:ext cx="3032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(2) JSON 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0292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7EC8-C588-48F4-810C-C358534FC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Anyplace API</a:t>
            </a:r>
            <a:r>
              <a:rPr lang="el-GR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Endpoints</a:t>
            </a:r>
            <a:endParaRPr lang="en-GB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82C78E0-6350-45D9-9115-0462E14C4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9284" y="1402672"/>
            <a:ext cx="9912019" cy="484276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D2FE-F73F-4A88-9E39-6E99259B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65D90-F52A-4809-B464-A43E674FA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4EBD4-CE01-456E-B4A6-B683869D0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85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6B87-973C-4830-8906-874A13276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Anyplace API</a:t>
            </a:r>
            <a:r>
              <a:rPr lang="el-GR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Endpoints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8207C-1F20-45AD-937A-96E38366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Σύντομη περιγραφή των </a:t>
            </a:r>
            <a:r>
              <a:rPr lang="en-US" dirty="0"/>
              <a:t>Endpoints </a:t>
            </a:r>
            <a:r>
              <a:rPr lang="el-GR" dirty="0"/>
              <a:t>που υλοποιήθηκαν στην βιβλιοθήκη: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Navigation</a:t>
            </a:r>
          </a:p>
          <a:p>
            <a:pPr lvl="1"/>
            <a:r>
              <a:rPr lang="en-US" i="1" u="sng" dirty="0" err="1"/>
              <a:t>poiDetails</a:t>
            </a:r>
            <a:r>
              <a:rPr lang="en-US" dirty="0"/>
              <a:t>: Get Point of Interest details</a:t>
            </a:r>
          </a:p>
          <a:p>
            <a:pPr lvl="1"/>
            <a:r>
              <a:rPr lang="en-US" i="1" u="sng" dirty="0" err="1"/>
              <a:t>navigationXY</a:t>
            </a:r>
            <a:r>
              <a:rPr lang="en-US" dirty="0"/>
              <a:t>: Get Navigation instructions from a given location to a POI</a:t>
            </a:r>
          </a:p>
          <a:p>
            <a:pPr lvl="1"/>
            <a:r>
              <a:rPr lang="en-US" i="1" u="sng" dirty="0" err="1"/>
              <a:t>navPoiToPoi</a:t>
            </a:r>
            <a:r>
              <a:rPr lang="en-US" dirty="0"/>
              <a:t>: Get Navigation instructions between 2 POIs</a:t>
            </a:r>
          </a:p>
          <a:p>
            <a:pPr marL="0" indent="0">
              <a:buNone/>
            </a:pPr>
            <a:br>
              <a:rPr lang="en-US" dirty="0"/>
            </a:br>
            <a:endParaRPr lang="el-G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22FBF-548F-4255-92B4-0C0FB7F8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637DF-5A5E-49DB-B25A-1F99E5ACF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C87DC-0B45-482B-B72A-50C3511E6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3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33360-99ED-4870-B2F5-1CC93284C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Anyplace API</a:t>
            </a:r>
            <a:r>
              <a:rPr lang="el-GR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Endpoints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245E6-378F-425F-90FE-658203DF0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4842769"/>
          </a:xfrm>
        </p:spPr>
        <p:txBody>
          <a:bodyPr>
            <a:normAutofit/>
          </a:bodyPr>
          <a:lstStyle/>
          <a:p>
            <a:r>
              <a:rPr lang="en-US" b="1" dirty="0"/>
              <a:t>Mapping(Public)</a:t>
            </a:r>
          </a:p>
          <a:p>
            <a:pPr lvl="1"/>
            <a:r>
              <a:rPr lang="en-US" i="1" u="sng" dirty="0" err="1"/>
              <a:t>buildingAll</a:t>
            </a:r>
            <a:r>
              <a:rPr lang="en-US" dirty="0"/>
              <a:t>: Get all annotated buildings</a:t>
            </a:r>
          </a:p>
          <a:p>
            <a:pPr lvl="1"/>
            <a:r>
              <a:rPr lang="en-US" i="1" u="sng" dirty="0" err="1"/>
              <a:t>buildingsByCampus</a:t>
            </a:r>
            <a:r>
              <a:rPr lang="en-US" dirty="0"/>
              <a:t>: Get all buildings for a campus</a:t>
            </a:r>
          </a:p>
          <a:p>
            <a:pPr lvl="1"/>
            <a:r>
              <a:rPr lang="en-US" i="1" u="sng" dirty="0" err="1"/>
              <a:t>buildingsByBuildingCode</a:t>
            </a:r>
            <a:r>
              <a:rPr lang="en-US" dirty="0"/>
              <a:t>: Get all buildings with the same code</a:t>
            </a:r>
          </a:p>
          <a:p>
            <a:pPr lvl="1"/>
            <a:r>
              <a:rPr lang="en-US" i="1" u="sng" dirty="0" err="1"/>
              <a:t>nearbyBuildings</a:t>
            </a:r>
            <a:r>
              <a:rPr lang="en-US" dirty="0"/>
              <a:t>: Get annotated buildings near you (50 meters radius)</a:t>
            </a:r>
          </a:p>
          <a:p>
            <a:pPr lvl="1"/>
            <a:r>
              <a:rPr lang="en-US" i="1" u="sng" dirty="0" err="1"/>
              <a:t>allBuildingFloors</a:t>
            </a:r>
            <a:r>
              <a:rPr lang="en-US" dirty="0"/>
              <a:t>: Get all floors of a building</a:t>
            </a:r>
          </a:p>
          <a:p>
            <a:pPr lvl="1"/>
            <a:r>
              <a:rPr lang="en-US" i="1" u="sng" dirty="0" err="1"/>
              <a:t>allBuildingPOIs</a:t>
            </a:r>
            <a:r>
              <a:rPr lang="en-US" dirty="0"/>
              <a:t>: Get all POIs inside a building</a:t>
            </a:r>
          </a:p>
          <a:p>
            <a:pPr lvl="1"/>
            <a:r>
              <a:rPr lang="en-US" i="1" u="sng" dirty="0" err="1"/>
              <a:t>allBuildingFloorPOIs</a:t>
            </a:r>
            <a:r>
              <a:rPr lang="en-US" dirty="0"/>
              <a:t>: Get all POIs inside a floor</a:t>
            </a:r>
          </a:p>
          <a:p>
            <a:pPr lvl="1"/>
            <a:r>
              <a:rPr lang="en-US" i="1" u="sng" dirty="0" err="1"/>
              <a:t>connectionsByFloor</a:t>
            </a:r>
            <a:r>
              <a:rPr lang="en-US" dirty="0"/>
              <a:t>: Get all POI connections inside a floor</a:t>
            </a:r>
          </a:p>
          <a:p>
            <a:pPr lvl="1"/>
            <a:r>
              <a:rPr lang="en-US" i="1" u="sng" dirty="0" err="1"/>
              <a:t>heatmapBuidFloor</a:t>
            </a:r>
            <a:r>
              <a:rPr lang="en-US" dirty="0"/>
              <a:t>: Get all positions with their respective Wi-Fi radio measurements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DDA1C-9E10-4299-BA9E-DCEC9F7A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3697-0F17-43F2-BD81-D99B57A5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72F06-98DA-49AA-AF0A-E7D79D6A1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C4F3-3FFC-4B99-96CD-BFDB6508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Anyplace API</a:t>
            </a:r>
            <a:r>
              <a:rPr lang="el-GR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Endpoints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ADDC3-CF05-4551-8AFB-20ACC57C8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484276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Blueprints</a:t>
            </a:r>
          </a:p>
          <a:p>
            <a:pPr lvl="1"/>
            <a:r>
              <a:rPr lang="en-US" i="1" u="sng" dirty="0"/>
              <a:t>floor64</a:t>
            </a:r>
            <a:r>
              <a:rPr lang="en-US" dirty="0"/>
              <a:t>: Downloads the floor plan in a base64 </a:t>
            </a:r>
            <a:r>
              <a:rPr lang="en-US" dirty="0" err="1"/>
              <a:t>png</a:t>
            </a:r>
            <a:r>
              <a:rPr lang="en-US" dirty="0"/>
              <a:t> format (w/o prefix).</a:t>
            </a:r>
          </a:p>
          <a:p>
            <a:pPr lvl="1"/>
            <a:r>
              <a:rPr lang="en-US" i="1" u="sng" dirty="0" err="1"/>
              <a:t>floortiles</a:t>
            </a:r>
            <a:r>
              <a:rPr lang="en-US" dirty="0"/>
              <a:t>: Fetches the floor plan tiles zip link</a:t>
            </a:r>
          </a:p>
          <a:p>
            <a:pPr>
              <a:spcBef>
                <a:spcPts val="2400"/>
              </a:spcBef>
            </a:pPr>
            <a:r>
              <a:rPr lang="en-US" b="1" dirty="0"/>
              <a:t>Position</a:t>
            </a:r>
          </a:p>
          <a:p>
            <a:pPr lvl="1"/>
            <a:r>
              <a:rPr lang="en-US" i="1" u="sng" dirty="0" err="1"/>
              <a:t>radioByCoordinatesFloor</a:t>
            </a:r>
            <a:r>
              <a:rPr lang="en-US" dirty="0"/>
              <a:t>: </a:t>
            </a:r>
            <a:r>
              <a:rPr lang="en-US" dirty="0" err="1"/>
              <a:t>Radiomap</a:t>
            </a:r>
            <a:r>
              <a:rPr lang="en-US" dirty="0"/>
              <a:t> using all the entries near the coordinate parameters</a:t>
            </a:r>
          </a:p>
          <a:p>
            <a:pPr lvl="1"/>
            <a:r>
              <a:rPr lang="en-US" i="1" u="sng" dirty="0" err="1"/>
              <a:t>radioBuidFloor</a:t>
            </a:r>
            <a:r>
              <a:rPr lang="en-US" dirty="0"/>
              <a:t>: </a:t>
            </a:r>
            <a:r>
              <a:rPr lang="en-US" dirty="0" err="1"/>
              <a:t>Radiomap</a:t>
            </a:r>
            <a:r>
              <a:rPr lang="en-US" dirty="0"/>
              <a:t> using all the entries near the coordinate parameters</a:t>
            </a:r>
          </a:p>
          <a:p>
            <a:pPr lvl="1"/>
            <a:r>
              <a:rPr lang="en-US" i="1" u="sng" dirty="0" err="1"/>
              <a:t>radioBuidFloorRange</a:t>
            </a:r>
            <a:r>
              <a:rPr lang="en-US" dirty="0"/>
              <a:t>: </a:t>
            </a:r>
            <a:r>
              <a:rPr lang="en-US" dirty="0" err="1"/>
              <a:t>Radiomap</a:t>
            </a:r>
            <a:r>
              <a:rPr lang="en-US" dirty="0"/>
              <a:t> using all the entries near the coordinate parameters</a:t>
            </a:r>
          </a:p>
          <a:p>
            <a:pPr lvl="1"/>
            <a:r>
              <a:rPr lang="en-US" i="1" u="sng" dirty="0" err="1"/>
              <a:t>estimatePosition</a:t>
            </a:r>
            <a:r>
              <a:rPr lang="en-US" dirty="0"/>
              <a:t>: Estimate the location of the user</a:t>
            </a:r>
          </a:p>
          <a:p>
            <a:pPr lvl="1"/>
            <a:r>
              <a:rPr lang="en-US" i="1" u="sng" dirty="0" err="1"/>
              <a:t>estimatePosOffline</a:t>
            </a:r>
            <a:r>
              <a:rPr lang="en-US" dirty="0"/>
              <a:t>: Estimate the location of the user offline. Needs the </a:t>
            </a:r>
            <a:r>
              <a:rPr lang="en-US" dirty="0" err="1"/>
              <a:t>radiomap</a:t>
            </a:r>
            <a:r>
              <a:rPr lang="en-US" dirty="0"/>
              <a:t> file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A0750-9B10-4595-A891-71674897F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A2338-2FEC-4667-BAA3-E486850D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0B207-960E-4FD7-889E-9F303826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07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CC87A-63F6-4A9B-AE95-ACB5C2EF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4472C4">
                    <a:lumMod val="50000"/>
                  </a:srgbClr>
                </a:solidFill>
              </a:rPr>
              <a:t>Linux Demo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E465B-8538-4425-960F-45F63966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D7D9B-7503-43BB-94B2-F48DAB21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2E63E-3780-4CCA-851D-3BECDC50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5BACAB-CFB4-4102-AC43-AF609C4F1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5" y="1394829"/>
            <a:ext cx="11808570" cy="5036451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BFC8FF-53A9-4AD5-B213-57B05F68BF97}"/>
              </a:ext>
            </a:extLst>
          </p:cNvPr>
          <p:cNvCxnSpPr>
            <a:cxnSpLocks/>
          </p:cNvCxnSpPr>
          <p:nvPr/>
        </p:nvCxnSpPr>
        <p:spPr>
          <a:xfrm>
            <a:off x="3952240" y="1676855"/>
            <a:ext cx="1981200" cy="4999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026F31-B377-46E7-980A-B066E252A952}"/>
              </a:ext>
            </a:extLst>
          </p:cNvPr>
          <p:cNvCxnSpPr>
            <a:cxnSpLocks/>
          </p:cNvCxnSpPr>
          <p:nvPr/>
        </p:nvCxnSpPr>
        <p:spPr>
          <a:xfrm flipV="1">
            <a:off x="3830320" y="2326641"/>
            <a:ext cx="2103120" cy="3472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64CB5B-F003-4722-8475-27049CEF8E2F}"/>
              </a:ext>
            </a:extLst>
          </p:cNvPr>
          <p:cNvSpPr txBox="1"/>
          <p:nvPr/>
        </p:nvSpPr>
        <p:spPr>
          <a:xfrm>
            <a:off x="5933440" y="2020867"/>
            <a:ext cx="3306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>
                <a:latin typeface="Arial" panose="020B0604020202020204" pitchFamily="34" charset="0"/>
                <a:cs typeface="Arial" panose="020B0604020202020204" pitchFamily="34" charset="0"/>
              </a:rPr>
              <a:t>Συλλογή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Fingerprints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5F193E6-E315-4540-949A-CE8F786E9149}"/>
              </a:ext>
            </a:extLst>
          </p:cNvPr>
          <p:cNvCxnSpPr>
            <a:cxnSpLocks/>
          </p:cNvCxnSpPr>
          <p:nvPr/>
        </p:nvCxnSpPr>
        <p:spPr>
          <a:xfrm>
            <a:off x="3383280" y="3913054"/>
            <a:ext cx="2062480" cy="3895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5682180-3A62-4648-AF51-E93C22418667}"/>
              </a:ext>
            </a:extLst>
          </p:cNvPr>
          <p:cNvSpPr txBox="1"/>
          <p:nvPr/>
        </p:nvSpPr>
        <p:spPr>
          <a:xfrm>
            <a:off x="5445760" y="4120916"/>
            <a:ext cx="421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>
                <a:latin typeface="Arial" panose="020B0604020202020204" pitchFamily="34" charset="0"/>
                <a:cs typeface="Arial" panose="020B0604020202020204" pitchFamily="34" charset="0"/>
              </a:rPr>
              <a:t>Μορφοποίηση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Fingerprints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D725A4-4517-40CC-981E-389BD00A6525}"/>
              </a:ext>
            </a:extLst>
          </p:cNvPr>
          <p:cNvCxnSpPr>
            <a:cxnSpLocks/>
          </p:cNvCxnSpPr>
          <p:nvPr/>
        </p:nvCxnSpPr>
        <p:spPr>
          <a:xfrm flipV="1">
            <a:off x="6096000" y="5913120"/>
            <a:ext cx="1940560" cy="40334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85FA379-CC1E-4D3D-A1E0-8FA430380331}"/>
              </a:ext>
            </a:extLst>
          </p:cNvPr>
          <p:cNvSpPr txBox="1"/>
          <p:nvPr/>
        </p:nvSpPr>
        <p:spPr>
          <a:xfrm>
            <a:off x="8036560" y="5632943"/>
            <a:ext cx="1623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API Call</a:t>
            </a:r>
          </a:p>
        </p:txBody>
      </p:sp>
    </p:spTree>
    <p:extLst>
      <p:ext uri="{BB962C8B-B14F-4D97-AF65-F5344CB8AC3E}">
        <p14:creationId xmlns:p14="http://schemas.microsoft.com/office/powerpoint/2010/main" val="606082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418C-622E-435D-9C89-9829F77E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Demo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881151FA-210C-4BF0-A9B8-79E2C09EF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 r="17387" b="6947"/>
          <a:stretch/>
        </p:blipFill>
        <p:spPr>
          <a:xfrm>
            <a:off x="280048" y="1513840"/>
            <a:ext cx="11551045" cy="46837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28198-5720-4303-95F7-E2B051DB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8534A7-34A6-4A7C-AE57-964C5A11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E297B-2C66-43F1-8D20-5BA4D0482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8E98705-8BA4-4913-AC28-315C738408B6}"/>
              </a:ext>
            </a:extLst>
          </p:cNvPr>
          <p:cNvSpPr/>
          <p:nvPr/>
        </p:nvSpPr>
        <p:spPr>
          <a:xfrm>
            <a:off x="4632448" y="2789600"/>
            <a:ext cx="1576212" cy="1191980"/>
          </a:xfrm>
          <a:prstGeom prst="ellipse">
            <a:avLst/>
          </a:prstGeom>
          <a:solidFill>
            <a:srgbClr val="FDF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Κτήριο</a:t>
            </a:r>
            <a:endParaRPr lang="el-GR" sz="2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ΘΕΕ01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359E23-BD3D-4B3C-9CF0-A8E5B0FDB1A6}"/>
              </a:ext>
            </a:extLst>
          </p:cNvPr>
          <p:cNvSpPr/>
          <p:nvPr/>
        </p:nvSpPr>
        <p:spPr>
          <a:xfrm>
            <a:off x="6815579" y="2789797"/>
            <a:ext cx="1835221" cy="1278405"/>
          </a:xfrm>
          <a:prstGeom prst="ellipse">
            <a:avLst/>
          </a:prstGeom>
          <a:solidFill>
            <a:srgbClr val="FDF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u="sng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Όροφος</a:t>
            </a:r>
            <a:endParaRPr lang="el-GR" sz="2200" u="sng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endParaRPr lang="en-US" sz="2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0BF7F1C-FEF2-43EE-BD40-0DC5D021E104}"/>
              </a:ext>
            </a:extLst>
          </p:cNvPr>
          <p:cNvSpPr/>
          <p:nvPr/>
        </p:nvSpPr>
        <p:spPr>
          <a:xfrm>
            <a:off x="5326143" y="5875501"/>
            <a:ext cx="4769963" cy="3651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9ECFA1-F499-401F-99B8-BBC42F5F8FDC}"/>
              </a:ext>
            </a:extLst>
          </p:cNvPr>
          <p:cNvSpPr/>
          <p:nvPr/>
        </p:nvSpPr>
        <p:spPr>
          <a:xfrm>
            <a:off x="9260352" y="2907240"/>
            <a:ext cx="2570741" cy="1160962"/>
          </a:xfrm>
          <a:prstGeom prst="ellipse">
            <a:avLst/>
          </a:prstGeom>
          <a:solidFill>
            <a:srgbClr val="FDF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Αλγόριθμος</a:t>
            </a:r>
            <a:endParaRPr lang="el-GR" sz="2200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KNN_WKNN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839174A-3CC2-4F83-B6D9-837A0D3EA0F7}"/>
              </a:ext>
            </a:extLst>
          </p:cNvPr>
          <p:cNvCxnSpPr>
            <a:cxnSpLocks/>
          </p:cNvCxnSpPr>
          <p:nvPr/>
        </p:nvCxnSpPr>
        <p:spPr>
          <a:xfrm flipH="1">
            <a:off x="5420554" y="1753386"/>
            <a:ext cx="1960635" cy="11538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F52B89-9F9F-4F71-A960-0E3A49A5A115}"/>
              </a:ext>
            </a:extLst>
          </p:cNvPr>
          <p:cNvCxnSpPr>
            <a:cxnSpLocks/>
          </p:cNvCxnSpPr>
          <p:nvPr/>
        </p:nvCxnSpPr>
        <p:spPr>
          <a:xfrm flipH="1">
            <a:off x="7711124" y="1753386"/>
            <a:ext cx="899476" cy="12726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9E57339-CEFD-4AE7-A59F-BF5BC383B29E}"/>
              </a:ext>
            </a:extLst>
          </p:cNvPr>
          <p:cNvCxnSpPr>
            <a:cxnSpLocks/>
          </p:cNvCxnSpPr>
          <p:nvPr/>
        </p:nvCxnSpPr>
        <p:spPr>
          <a:xfrm>
            <a:off x="8842342" y="1753386"/>
            <a:ext cx="1630837" cy="13500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9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9C972-9282-4007-A979-92275275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Demo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3E6A44-9A39-4B35-BCC0-3B14220D0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163" b="1695"/>
          <a:stretch/>
        </p:blipFill>
        <p:spPr>
          <a:xfrm>
            <a:off x="961141" y="1390126"/>
            <a:ext cx="10269717" cy="496622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A9B43-B22E-42AF-A176-BC67FF65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CEC1B-8839-4881-A011-8A361DA5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3F7D7-CD88-4C2C-B015-E488C8AC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500C882-44DC-48F6-A182-141D7700A403}"/>
              </a:ext>
            </a:extLst>
          </p:cNvPr>
          <p:cNvSpPr/>
          <p:nvPr/>
        </p:nvSpPr>
        <p:spPr>
          <a:xfrm>
            <a:off x="1385740" y="1809946"/>
            <a:ext cx="1970202" cy="3016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F898A6F-360E-4718-9BC7-A3169A973E3D}"/>
              </a:ext>
            </a:extLst>
          </p:cNvPr>
          <p:cNvSpPr/>
          <p:nvPr/>
        </p:nvSpPr>
        <p:spPr>
          <a:xfrm>
            <a:off x="7015900" y="2919952"/>
            <a:ext cx="1670115" cy="14635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4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0905F-8E6E-47D2-9EB0-4C503224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Android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8D665-092F-45F7-892A-34B22382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9F67-A4F5-4144-A691-89422D94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08415-D385-4D77-9513-A0B97CC7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B6304D2-2890-4C38-8E62-52A862D98E99}"/>
              </a:ext>
            </a:extLst>
          </p:cNvPr>
          <p:cNvGrpSpPr/>
          <p:nvPr/>
        </p:nvGrpSpPr>
        <p:grpSpPr>
          <a:xfrm>
            <a:off x="3512820" y="1669150"/>
            <a:ext cx="5166360" cy="4314190"/>
            <a:chOff x="3581400" y="1669150"/>
            <a:chExt cx="5166360" cy="431419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67375C-20A6-4905-B5F5-C934C89C3D91}"/>
                </a:ext>
              </a:extLst>
            </p:cNvPr>
            <p:cNvSpPr/>
            <p:nvPr/>
          </p:nvSpPr>
          <p:spPr>
            <a:xfrm>
              <a:off x="3581400" y="1669150"/>
              <a:ext cx="5166360" cy="431419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76FBC4C-9C73-4AFA-B625-4D5D541823CE}"/>
                </a:ext>
              </a:extLst>
            </p:cNvPr>
            <p:cNvSpPr/>
            <p:nvPr/>
          </p:nvSpPr>
          <p:spPr>
            <a:xfrm>
              <a:off x="4389120" y="2438400"/>
              <a:ext cx="3764280" cy="3098800"/>
            </a:xfrm>
            <a:prstGeom prst="ellipse">
              <a:avLst/>
            </a:prstGeom>
            <a:solidFill>
              <a:srgbClr val="D9E2A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769A8C6-A3A3-4539-B6F6-6B9DADF8B60E}"/>
                </a:ext>
              </a:extLst>
            </p:cNvPr>
            <p:cNvSpPr/>
            <p:nvPr/>
          </p:nvSpPr>
          <p:spPr>
            <a:xfrm>
              <a:off x="5438140" y="3303257"/>
              <a:ext cx="1666240" cy="1510995"/>
            </a:xfrm>
            <a:prstGeom prst="ellipse">
              <a:avLst/>
            </a:prstGeom>
            <a:solidFill>
              <a:srgbClr val="FEFCE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E6C956-44F8-4690-9C6A-690DB563D56C}"/>
                </a:ext>
              </a:extLst>
            </p:cNvPr>
            <p:cNvSpPr txBox="1"/>
            <p:nvPr/>
          </p:nvSpPr>
          <p:spPr>
            <a:xfrm>
              <a:off x="5914390" y="3827921"/>
              <a:ext cx="101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Jar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7E2D28-74A0-41CD-9513-298B65F0D1D9}"/>
                </a:ext>
              </a:extLst>
            </p:cNvPr>
            <p:cNvSpPr txBox="1"/>
            <p:nvPr/>
          </p:nvSpPr>
          <p:spPr>
            <a:xfrm>
              <a:off x="5713730" y="2679544"/>
              <a:ext cx="1390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Gradle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7A6E9E-3F59-4C8F-9C12-41A6C956C2E4}"/>
                </a:ext>
              </a:extLst>
            </p:cNvPr>
            <p:cNvSpPr txBox="1"/>
            <p:nvPr/>
          </p:nvSpPr>
          <p:spPr>
            <a:xfrm>
              <a:off x="5212080" y="1775139"/>
              <a:ext cx="2118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Demo Client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048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026F-988F-4311-B459-1DB7C8CA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Android Demo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E775D8-83B7-46A6-8764-C26E3FA42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297" t="2471" r="2275" b="1793"/>
          <a:stretch/>
        </p:blipFill>
        <p:spPr>
          <a:xfrm>
            <a:off x="7609840" y="1336992"/>
            <a:ext cx="2895601" cy="5520796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F5DEE-85FE-4562-BDC4-FF32E526E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8550A-B752-4826-B7C4-45708C7E6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C59D6-33D8-44BF-B80B-55DA66F34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CF59F9-3167-495A-895C-2E2C38654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962" y="1336992"/>
            <a:ext cx="2743200" cy="5486400"/>
          </a:xfrm>
          <a:prstGeom prst="rect">
            <a:avLst/>
          </a:prstGeom>
        </p:spPr>
      </p:pic>
      <p:sp>
        <p:nvSpPr>
          <p:cNvPr id="9" name="Arrow: Striped Right 8">
            <a:extLst>
              <a:ext uri="{FF2B5EF4-FFF2-40B4-BE49-F238E27FC236}">
                <a16:creationId xmlns:a16="http://schemas.microsoft.com/office/drawing/2014/main" id="{FE57330C-CDC7-4CCF-A949-C998F51E0FC8}"/>
              </a:ext>
            </a:extLst>
          </p:cNvPr>
          <p:cNvSpPr/>
          <p:nvPr/>
        </p:nvSpPr>
        <p:spPr>
          <a:xfrm>
            <a:off x="5475314" y="3164944"/>
            <a:ext cx="1286167" cy="1322601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084FCD-357C-4B20-9F0F-EBE542EE85C1}"/>
              </a:ext>
            </a:extLst>
          </p:cNvPr>
          <p:cNvSpPr/>
          <p:nvPr/>
        </p:nvSpPr>
        <p:spPr>
          <a:xfrm>
            <a:off x="2209800" y="2682240"/>
            <a:ext cx="2026920" cy="48768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8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8D595-23AE-4953-860D-D10F4C28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Τι είναι το </a:t>
            </a:r>
            <a:r>
              <a:rPr lang="en-US"/>
              <a:t>Anyplace;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7673-D190-485B-87FB-A95EEA90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To Anyplace </a:t>
            </a:r>
            <a:r>
              <a:rPr lang="el-GR"/>
              <a:t>είναι: </a:t>
            </a:r>
            <a:r>
              <a:rPr lang="en-US"/>
              <a:t>“</a:t>
            </a:r>
            <a:r>
              <a:rPr lang="el-GR"/>
              <a:t>Μια </a:t>
            </a:r>
            <a:r>
              <a:rPr lang="el-GR" b="1"/>
              <a:t>δωρεάν</a:t>
            </a:r>
            <a:r>
              <a:rPr lang="el-GR"/>
              <a:t> και </a:t>
            </a:r>
            <a:r>
              <a:rPr lang="el-GR" b="1"/>
              <a:t>ανοικτού πηγαίου κώδικα </a:t>
            </a:r>
            <a:r>
              <a:rPr lang="en-US" b="1"/>
              <a:t>(open source)</a:t>
            </a:r>
            <a:r>
              <a:rPr lang="en-US"/>
              <a:t> </a:t>
            </a:r>
            <a:r>
              <a:rPr lang="el-GR"/>
              <a:t>υπηρεσία </a:t>
            </a:r>
            <a:r>
              <a:rPr lang="el-GR" b="1"/>
              <a:t>πλοήγησης</a:t>
            </a:r>
            <a:r>
              <a:rPr lang="el-GR"/>
              <a:t> σε </a:t>
            </a:r>
            <a:r>
              <a:rPr lang="el-GR" b="1"/>
              <a:t>εσωτερικούς χώρους </a:t>
            </a:r>
            <a:r>
              <a:rPr lang="el-GR"/>
              <a:t>με πολύ μεγάλη ακρίβεια</a:t>
            </a:r>
            <a:r>
              <a:rPr lang="en-US"/>
              <a:t> </a:t>
            </a:r>
            <a:r>
              <a:rPr lang="el-GR"/>
              <a:t>που αναπτύχθηκε στο Πανεπιστήμιο Κύπρου</a:t>
            </a:r>
            <a:r>
              <a:rPr lang="en-US"/>
              <a:t>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F40EA-70BD-4CCD-A614-892267AB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981A-39B1-4C72-978C-40EFB0B6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A731-7DF7-4D12-A073-06128949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 descr="A large room with tables and chairs in a library&#10;&#10;Description automatically generated">
            <a:extLst>
              <a:ext uri="{FF2B5EF4-FFF2-40B4-BE49-F238E27FC236}">
                <a16:creationId xmlns:a16="http://schemas.microsoft.com/office/drawing/2014/main" id="{302D0D5C-ECB2-43B1-8D80-7D1F62E1F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3075839" cy="2314575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8520CCC9-BB0D-4CEB-9501-FFB7A48B9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344" y="3593074"/>
            <a:ext cx="21875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A5EB4315-4602-4CC9-8601-4D1250688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963" y="3353017"/>
            <a:ext cx="1922810" cy="13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0">
            <a:extLst>
              <a:ext uri="{FF2B5EF4-FFF2-40B4-BE49-F238E27FC236}">
                <a16:creationId xmlns:a16="http://schemas.microsoft.com/office/drawing/2014/main" id="{F9856CE5-CD04-4CA7-97BE-34C3C7BC9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5460" y="4824974"/>
            <a:ext cx="6335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3399"/>
                </a:solidFill>
              </a:rPr>
              <a:t>http://anyplace.cs.ucy.ac.cy/</a:t>
            </a:r>
          </a:p>
        </p:txBody>
      </p:sp>
    </p:spTree>
    <p:extLst>
      <p:ext uri="{BB962C8B-B14F-4D97-AF65-F5344CB8AC3E}">
        <p14:creationId xmlns:p14="http://schemas.microsoft.com/office/powerpoint/2010/main" val="4091416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B129D-B232-4B07-8B29-9A4C357D0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944E3-57A2-4566-8B8C-CF902069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dirty="0"/>
              <a:t>Anyplace.cs.ucy.ac.cy. </a:t>
            </a:r>
            <a:r>
              <a:rPr lang="en-US" i="1" dirty="0" err="1"/>
              <a:t>AnyPlace</a:t>
            </a:r>
            <a:r>
              <a:rPr lang="en-US" i="1" dirty="0"/>
              <a:t> | Indoor Information Service</a:t>
            </a:r>
            <a:r>
              <a:rPr lang="en-US" dirty="0"/>
              <a:t>. [online] Available at: </a:t>
            </a:r>
            <a:r>
              <a:rPr lang="en-US" dirty="0">
                <a:hlinkClick r:id="rId2"/>
              </a:rPr>
              <a:t>https://anyplace.cs.ucy.ac.cy/</a:t>
            </a:r>
            <a:r>
              <a:rPr lang="el-GR" dirty="0"/>
              <a:t>.</a:t>
            </a:r>
          </a:p>
          <a:p>
            <a:pPr algn="l"/>
            <a:r>
              <a:rPr lang="en-US" dirty="0"/>
              <a:t>Dmsl.cs.ucy.ac.cy. </a:t>
            </a:r>
            <a:r>
              <a:rPr lang="en-US" i="1" dirty="0"/>
              <a:t>DMSL | Dept. of Comp. Science | University of Cyprus</a:t>
            </a:r>
            <a:r>
              <a:rPr lang="en-US" dirty="0"/>
              <a:t>. [online] Available at: </a:t>
            </a:r>
            <a:r>
              <a:rPr lang="en-US" dirty="0">
                <a:hlinkClick r:id="rId3"/>
              </a:rPr>
              <a:t>https://dmsl.cs.ucy.ac.cy/presentations.php</a:t>
            </a:r>
            <a:endParaRPr lang="en-US" dirty="0"/>
          </a:p>
          <a:p>
            <a:pPr algn="l"/>
            <a:r>
              <a:rPr lang="en-US" dirty="0"/>
              <a:t>D. </a:t>
            </a:r>
            <a:r>
              <a:rPr lang="en-US" dirty="0" err="1"/>
              <a:t>Zeinalipour-Yazti</a:t>
            </a:r>
            <a:r>
              <a:rPr lang="en-US" dirty="0"/>
              <a:t>, C. </a:t>
            </a:r>
            <a:r>
              <a:rPr lang="en-US" dirty="0" err="1"/>
              <a:t>Laoudias</a:t>
            </a:r>
            <a:r>
              <a:rPr lang="en-US" dirty="0"/>
              <a:t>, “The Anatomy of the Anyplace Indoor Navigation Service”, in </a:t>
            </a:r>
            <a:r>
              <a:rPr lang="nl-NL" dirty="0"/>
              <a:t>ACM Press, Vol. 9, pp. 3-10, 2017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558C8-B1F1-4F2A-903F-4BDE87DD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F087D-DD31-45F3-A5EB-0A15D8E3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E40F9-909F-412F-96C8-A41DCCEF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233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A4BC7B8-9AFA-4E50-9910-3E1CD885E2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" y="609600"/>
            <a:ext cx="12192000" cy="1178205"/>
          </a:xfrm>
          <a:solidFill>
            <a:srgbClr val="D9E2AC"/>
          </a:solidFill>
          <a:ln>
            <a:noFill/>
            <a:miter lim="800000"/>
            <a:headEnd/>
            <a:tailEnd/>
          </a:ln>
        </p:spPr>
        <p:txBody>
          <a:bodyPr lIns="92075" tIns="46038" rIns="92075" bIns="46038" anchor="ctr" anchorCtr="0">
            <a:noAutofit/>
          </a:bodyPr>
          <a:lstStyle/>
          <a:p>
            <a:pPr eaLnBrk="1" hangingPunct="1"/>
            <a:r>
              <a:rPr lang="el-GR" altLang="en-US" sz="4400">
                <a:solidFill>
                  <a:schemeClr val="tx1"/>
                </a:solidFill>
                <a:latin typeface="Tahoma" panose="020B0604030504040204" pitchFamily="34" charset="0"/>
              </a:rPr>
              <a:t>ΕΠΛ 421 – </a:t>
            </a:r>
            <a:r>
              <a:rPr lang="el-GR" altLang="en-US" sz="4400">
                <a:latin typeface="Tahoma" panose="020B0604030504040204" pitchFamily="34" charset="0"/>
              </a:rPr>
              <a:t>Προγραμματισμός Συστημάτων</a:t>
            </a:r>
            <a:endParaRPr lang="en-US" altLang="en-US" sz="4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7BAF736-EB58-4298-9946-EBB8A63AB512}"/>
              </a:ext>
            </a:extLst>
          </p:cNvPr>
          <p:cNvSpPr txBox="1">
            <a:spLocks noChangeArrowheads="1"/>
          </p:cNvSpPr>
          <p:nvPr/>
        </p:nvSpPr>
        <p:spPr>
          <a:xfrm>
            <a:off x="2900471" y="2507601"/>
            <a:ext cx="6535342" cy="12627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vert="horz" lIns="92075" tIns="46038" rIns="92075" bIns="46038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en-US" sz="5400" b="1">
                <a:latin typeface="Tahoma" panose="020B0604030504040204" pitchFamily="34" charset="0"/>
              </a:rPr>
              <a:t>Anyplace</a:t>
            </a:r>
            <a:r>
              <a:rPr lang="en-US" altLang="en-US" sz="5400">
                <a:latin typeface="Tahoma" panose="020B0604030504040204" pitchFamily="34" charset="0"/>
              </a:rPr>
              <a:t> </a:t>
            </a:r>
            <a:r>
              <a:rPr lang="en-US" altLang="en-US" sz="5400" b="1">
                <a:latin typeface="Tahoma" panose="020B0604030504040204" pitchFamily="34" charset="0"/>
              </a:rPr>
              <a:t>Library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FDFD86B-0B65-45E6-AFDD-AA864E93C4B3}"/>
              </a:ext>
            </a:extLst>
          </p:cNvPr>
          <p:cNvSpPr txBox="1">
            <a:spLocks noChangeArrowheads="1"/>
          </p:cNvSpPr>
          <p:nvPr/>
        </p:nvSpPr>
        <p:spPr>
          <a:xfrm>
            <a:off x="796982" y="4277521"/>
            <a:ext cx="10039940" cy="147818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lIns="92075" tIns="46038" rIns="92075" bIns="46038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l-GR" altLang="en-US" sz="5200">
                <a:solidFill>
                  <a:srgbClr val="C00000"/>
                </a:solidFill>
                <a:latin typeface="Arial"/>
                <a:cs typeface="Arial"/>
              </a:rPr>
              <a:t>Ευχαριστούμε για την προσοχή σας!!!</a:t>
            </a:r>
          </a:p>
          <a:p>
            <a:pPr>
              <a:lnSpc>
                <a:spcPct val="160000"/>
              </a:lnSpc>
            </a:pPr>
            <a:r>
              <a:rPr lang="el-GR" altLang="en-US" sz="3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Ερωτήσεις</a:t>
            </a:r>
            <a:r>
              <a:rPr lang="el-GR" altLang="en-US" sz="3000">
                <a:latin typeface="Arial"/>
                <a:cs typeface="Arial"/>
              </a:rPr>
              <a:t>;</a:t>
            </a:r>
            <a:endParaRPr lang="en-US" altLang="en-US" sz="3000">
              <a:latin typeface="Arial"/>
              <a:cs typeface="Arial"/>
            </a:endParaRPr>
          </a:p>
        </p:txBody>
      </p:sp>
      <p:pic>
        <p:nvPicPr>
          <p:cNvPr id="15" name="Picture 7">
            <a:extLst>
              <a:ext uri="{FF2B5EF4-FFF2-40B4-BE49-F238E27FC236}">
                <a16:creationId xmlns:a16="http://schemas.microsoft.com/office/drawing/2014/main" id="{FE6E8B42-BF28-4B92-87A5-0FAABE331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492" y="2471714"/>
            <a:ext cx="1922810" cy="13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24B8844-4827-4056-8C60-1C5C8D9FB0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3061" r="10484" b="4374"/>
          <a:stretch/>
        </p:blipFill>
        <p:spPr>
          <a:xfrm>
            <a:off x="796982" y="2601120"/>
            <a:ext cx="1922810" cy="1075757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546B267E-DC70-4B4B-8334-0E8FCCD5C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326D-6D3D-4298-BC5B-BC1DEBD4E19B}" type="datetime5">
              <a:rPr lang="el-GR" smtClean="0"/>
              <a:t>29-Νοε-19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168C5BD-14A5-4E8B-A648-9D1A1F14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7FD9D1E-6D80-4E76-8B9C-92EB8BF3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09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276A-4755-4879-8641-8F29166F7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rgbClr val="4472C4">
                    <a:lumMod val="50000"/>
                  </a:srgbClr>
                </a:solidFill>
              </a:rPr>
              <a:t>Τι είναι το </a:t>
            </a:r>
            <a:r>
              <a:rPr lang="en-US">
                <a:solidFill>
                  <a:srgbClr val="4472C4">
                    <a:lumMod val="50000"/>
                  </a:srgbClr>
                </a:solidFill>
              </a:rPr>
              <a:t>Anyplace;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AEF21-DFAC-4AB1-AAE6-BCECE3E0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B0B66-CE81-4913-B4CB-38202E5E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E7D36-EF90-434C-82F1-FE9DDDA4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7C1F61-DB80-4263-8F62-BB6FB42BE9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493586"/>
            <a:ext cx="10515599" cy="4677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4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DAF7-4251-48D5-83EE-58796348E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Δεν μας αρκούν τα </a:t>
            </a:r>
            <a:r>
              <a:rPr lang="en-US"/>
              <a:t>Google Maps;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6B1AC-B85E-4197-A379-33E7035F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7524B-8591-4532-AA89-BCBB2651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4A749-D342-4ABE-A378-73D06637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3326B26-6C61-4E32-8236-415DFBEFF9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12029"/>
          <a:stretch/>
        </p:blipFill>
        <p:spPr bwMode="auto">
          <a:xfrm>
            <a:off x="7496760" y="2204266"/>
            <a:ext cx="2661415" cy="41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648CA56B-F48A-4B07-8857-8C385FFF4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1" y="3645025"/>
            <a:ext cx="2574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3399"/>
                </a:solidFill>
                <a:latin typeface="Arial" pitchFamily="34" charset="0"/>
                <a:ea typeface="ＭＳ Ｐゴシック" pitchFamily="34" charset="-128"/>
              </a:rPr>
              <a:t>http://anyplace.cs.ucy.ac.cy/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C29D81-4A3B-4E05-B4A9-6A3C68E4E782}"/>
              </a:ext>
            </a:extLst>
          </p:cNvPr>
          <p:cNvCxnSpPr/>
          <p:nvPr/>
        </p:nvCxnSpPr>
        <p:spPr bwMode="auto">
          <a:xfrm>
            <a:off x="4638428" y="4015844"/>
            <a:ext cx="2592288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A667BF-6702-483C-AE77-E8DA75F4DF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3061" r="10484" b="4374"/>
          <a:stretch/>
        </p:blipFill>
        <p:spPr>
          <a:xfrm>
            <a:off x="8157884" y="1383764"/>
            <a:ext cx="1546879" cy="754608"/>
          </a:xfrm>
          <a:prstGeom prst="rect">
            <a:avLst/>
          </a:prstGeom>
        </p:spPr>
      </p:pic>
      <p:pic>
        <p:nvPicPr>
          <p:cNvPr id="2050" name="Picture 2" descr="Image result for google maps">
            <a:extLst>
              <a:ext uri="{FF2B5EF4-FFF2-40B4-BE49-F238E27FC236}">
                <a16:creationId xmlns:a16="http://schemas.microsoft.com/office/drawing/2014/main" id="{0D45B963-D0B4-49ED-8E1B-934A91B3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50" y="1324733"/>
            <a:ext cx="887506" cy="8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ke">
            <a:extLst>
              <a:ext uri="{FF2B5EF4-FFF2-40B4-BE49-F238E27FC236}">
                <a16:creationId xmlns:a16="http://schemas.microsoft.com/office/drawing/2014/main" id="{16839308-DD60-4A71-8516-AAB6E6C99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489" y1="24869" x2="69489" y2="24869"/>
                        <a14:foregroundMark x1="72843" y1="22513" x2="72843" y2="22513"/>
                        <a14:foregroundMark x1="73003" y1="22513" x2="73003" y2="22513"/>
                        <a14:foregroundMark x1="74760" y1="23037" x2="74760" y2="23037"/>
                        <a14:foregroundMark x1="80990" y1="28534" x2="82109" y2="29319"/>
                        <a14:foregroundMark x1="80351" y1="23298" x2="79712" y2="23298"/>
                        <a14:foregroundMark x1="75719" y1="22513" x2="73003" y2="24869"/>
                        <a14:foregroundMark x1="72843" y1="25131" x2="72364" y2="26702"/>
                        <a14:foregroundMark x1="62141" y1="21990" x2="62141" y2="21990"/>
                        <a14:foregroundMark x1="62141" y1="21990" x2="62141" y2="21990"/>
                        <a14:foregroundMark x1="57029" y1="38743" x2="57029" y2="38743"/>
                        <a14:foregroundMark x1="56869" y1="40838" x2="57029" y2="43194"/>
                        <a14:foregroundMark x1="57188" y1="44241" x2="57827" y2="42408"/>
                        <a14:foregroundMark x1="58946" y1="38743" x2="58946" y2="38743"/>
                        <a14:foregroundMark x1="80990" y1="58901" x2="80192" y2="59162"/>
                        <a14:foregroundMark x1="79393" y1="59948" x2="77476" y2="64398"/>
                        <a14:foregroundMark x1="76997" y1="64921" x2="76198" y2="65969"/>
                        <a14:foregroundMark x1="76198" y1="66230" x2="76198" y2="66230"/>
                        <a14:foregroundMark x1="9904" y1="42147" x2="9904" y2="42147"/>
                        <a14:foregroundMark x1="10064" y1="34031" x2="10064" y2="34031"/>
                        <a14:foregroundMark x1="10064" y1="33246" x2="10064" y2="33246"/>
                        <a14:foregroundMark x1="35304" y1="29581" x2="34185" y2="27749"/>
                        <a14:foregroundMark x1="33546" y1="26440" x2="33546" y2="26440"/>
                        <a14:foregroundMark x1="33067" y1="25654" x2="33067" y2="25654"/>
                        <a14:foregroundMark x1="33227" y1="26440" x2="33387" y2="27749"/>
                        <a14:foregroundMark x1="33387" y1="28010" x2="33706" y2="29058"/>
                        <a14:foregroundMark x1="38658" y1="48429" x2="38658" y2="48429"/>
                        <a14:foregroundMark x1="40256" y1="51047" x2="41853" y2="50000"/>
                        <a14:foregroundMark x1="43291" y1="45812" x2="43291" y2="45812"/>
                        <a14:foregroundMark x1="34345" y1="63613" x2="32588" y2="64660"/>
                        <a14:foregroundMark x1="77796" y1="58901" x2="77796" y2="58901"/>
                        <a14:foregroundMark x1="77955" y1="58901" x2="78115" y2="5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" t="5090" r="49218" b="21295"/>
          <a:stretch/>
        </p:blipFill>
        <p:spPr bwMode="auto">
          <a:xfrm>
            <a:off x="9953040" y="5558648"/>
            <a:ext cx="1114786" cy="10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5FEACC-B41F-4665-9D79-61371AE525B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" b="1776"/>
          <a:stretch/>
        </p:blipFill>
        <p:spPr>
          <a:xfrm>
            <a:off x="1710153" y="2221768"/>
            <a:ext cx="2628900" cy="4116531"/>
          </a:xfrm>
          <a:prstGeom prst="rect">
            <a:avLst/>
          </a:prstGeom>
        </p:spPr>
      </p:pic>
      <p:pic>
        <p:nvPicPr>
          <p:cNvPr id="15" name="Picture 4" descr="Image result for like">
            <a:extLst>
              <a:ext uri="{FF2B5EF4-FFF2-40B4-BE49-F238E27FC236}">
                <a16:creationId xmlns:a16="http://schemas.microsoft.com/office/drawing/2014/main" id="{DE086438-63CF-4571-ABF7-3189C79092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9489" y1="24869" x2="69489" y2="24869"/>
                        <a14:foregroundMark x1="72843" y1="22513" x2="72843" y2="22513"/>
                        <a14:foregroundMark x1="73003" y1="22513" x2="73003" y2="22513"/>
                        <a14:foregroundMark x1="74760" y1="23037" x2="74760" y2="23037"/>
                        <a14:foregroundMark x1="80990" y1="28534" x2="82109" y2="29319"/>
                        <a14:foregroundMark x1="80351" y1="23298" x2="79712" y2="23298"/>
                        <a14:foregroundMark x1="75719" y1="22513" x2="73003" y2="24869"/>
                        <a14:foregroundMark x1="72843" y1="25131" x2="72364" y2="26702"/>
                        <a14:foregroundMark x1="62141" y1="21990" x2="62141" y2="21990"/>
                        <a14:foregroundMark x1="62141" y1="21990" x2="62141" y2="21990"/>
                        <a14:foregroundMark x1="57029" y1="38743" x2="57029" y2="38743"/>
                        <a14:foregroundMark x1="56869" y1="40838" x2="57029" y2="43194"/>
                        <a14:foregroundMark x1="57188" y1="44241" x2="57827" y2="42408"/>
                        <a14:foregroundMark x1="58946" y1="38743" x2="58946" y2="38743"/>
                        <a14:foregroundMark x1="80990" y1="58901" x2="80192" y2="59162"/>
                        <a14:foregroundMark x1="79393" y1="59948" x2="77476" y2="64398"/>
                        <a14:foregroundMark x1="76997" y1="64921" x2="76198" y2="65969"/>
                        <a14:foregroundMark x1="76198" y1="66230" x2="76198" y2="66230"/>
                        <a14:foregroundMark x1="9904" y1="42147" x2="9904" y2="42147"/>
                        <a14:foregroundMark x1="10064" y1="34031" x2="10064" y2="34031"/>
                        <a14:foregroundMark x1="10064" y1="33246" x2="10064" y2="33246"/>
                        <a14:foregroundMark x1="35304" y1="29581" x2="34185" y2="27749"/>
                        <a14:foregroundMark x1="33546" y1="26440" x2="33546" y2="26440"/>
                        <a14:foregroundMark x1="33067" y1="25654" x2="33067" y2="25654"/>
                        <a14:foregroundMark x1="33227" y1="26440" x2="33387" y2="27749"/>
                        <a14:foregroundMark x1="33387" y1="28010" x2="33706" y2="29058"/>
                        <a14:foregroundMark x1="38658" y1="48429" x2="38658" y2="48429"/>
                        <a14:foregroundMark x1="40256" y1="51047" x2="41853" y2="50000"/>
                        <a14:foregroundMark x1="43291" y1="45812" x2="43291" y2="45812"/>
                        <a14:foregroundMark x1="34345" y1="63613" x2="32588" y2="64660"/>
                        <a14:foregroundMark x1="77796" y1="58901" x2="77796" y2="58901"/>
                        <a14:foregroundMark x1="77955" y1="58901" x2="78115" y2="5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69" t="4542" r="6851" b="21240"/>
          <a:stretch/>
        </p:blipFill>
        <p:spPr bwMode="auto">
          <a:xfrm>
            <a:off x="4080661" y="5450389"/>
            <a:ext cx="1048871" cy="11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51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943BA-48EB-4335-B1FE-C7110AA96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Δεν μας αρκούν τα </a:t>
            </a:r>
            <a:r>
              <a:rPr lang="en-US"/>
              <a:t>Google Maps;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D578C-4DBB-4174-8854-8B0EA5D15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b="1" dirty="0"/>
              <a:t>ΠΡΟΒΛΗΜΑ</a:t>
            </a:r>
            <a:r>
              <a:rPr lang="el-GR" dirty="0"/>
              <a:t>:</a:t>
            </a:r>
            <a:endParaRPr lang="en-US" dirty="0"/>
          </a:p>
          <a:p>
            <a:pPr lvl="1"/>
            <a:r>
              <a:rPr lang="el-GR" sz="2600" dirty="0"/>
              <a:t>Τα κτήρια μπλοκάρουν το σήμα από του δορυφόρους</a:t>
            </a:r>
          </a:p>
          <a:p>
            <a:pPr lvl="1"/>
            <a:r>
              <a:rPr lang="el-GR" sz="2600" dirty="0"/>
              <a:t>Επομένως, δεν είναι εφικτή η λήψη της ακριβής τοποθεσία (</a:t>
            </a:r>
            <a:r>
              <a:rPr lang="en-US" sz="2600" dirty="0"/>
              <a:t>latitude </a:t>
            </a:r>
            <a:r>
              <a:rPr lang="el-GR" sz="2600" dirty="0"/>
              <a:t>και</a:t>
            </a:r>
            <a:r>
              <a:rPr lang="en-US" sz="2600" dirty="0"/>
              <a:t> longitude)</a:t>
            </a:r>
            <a:r>
              <a:rPr lang="el-GR" sz="2600" dirty="0"/>
              <a:t> μου όταν βρίσκομαι εντός κάποιου κτηρίου με τη χρήση των </a:t>
            </a:r>
            <a:r>
              <a:rPr lang="en-US" sz="2600" dirty="0"/>
              <a:t>Google Maps</a:t>
            </a:r>
            <a:endParaRPr lang="el-GR" sz="2600" dirty="0"/>
          </a:p>
          <a:p>
            <a:pPr marL="457200" lvl="1" indent="0">
              <a:buNone/>
            </a:pPr>
            <a:endParaRPr lang="en-US" sz="2600" dirty="0"/>
          </a:p>
          <a:p>
            <a:r>
              <a:rPr lang="el-GR" b="1" dirty="0">
                <a:latin typeface="Arial"/>
                <a:cs typeface="Arial"/>
              </a:rPr>
              <a:t>ΛΥΣΗ:</a:t>
            </a:r>
            <a:r>
              <a:rPr lang="el-GR" dirty="0">
                <a:latin typeface="Arial"/>
                <a:cs typeface="Arial"/>
              </a:rPr>
              <a:t> </a:t>
            </a:r>
          </a:p>
          <a:p>
            <a:pPr lvl="1"/>
            <a:r>
              <a:rPr lang="el-GR" sz="2600" dirty="0">
                <a:latin typeface="Arial"/>
                <a:cs typeface="Arial"/>
              </a:rPr>
              <a:t>Κατεβάζω στο κινητό μου την υπηρεσία Α</a:t>
            </a:r>
            <a:r>
              <a:rPr lang="en-US" sz="2600" dirty="0" err="1">
                <a:latin typeface="Arial"/>
                <a:cs typeface="Arial"/>
              </a:rPr>
              <a:t>nyplace</a:t>
            </a:r>
            <a:r>
              <a:rPr lang="el-GR" sz="2600" dirty="0">
                <a:latin typeface="Arial"/>
                <a:cs typeface="Arial"/>
              </a:rPr>
              <a:t> η οποία μου παρέχει με μεγάλη ακρίβεια </a:t>
            </a:r>
            <a:r>
              <a:rPr lang="el-GR" sz="2600" dirty="0" err="1">
                <a:latin typeface="Arial"/>
                <a:cs typeface="Arial"/>
              </a:rPr>
              <a:t>γεωτοποθέτηση</a:t>
            </a:r>
            <a:r>
              <a:rPr lang="el-GR" sz="2600" dirty="0">
                <a:latin typeface="Arial"/>
                <a:cs typeface="Arial"/>
              </a:rPr>
              <a:t> εντός κτηρίων</a:t>
            </a:r>
            <a:endParaRPr lang="en-US" sz="2600" dirty="0">
              <a:latin typeface="Arial"/>
              <a:cs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C8207-0D43-4086-B010-7F4A38F5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F258-C3BB-46EE-A35A-FE35E282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9717F-4AA0-472E-9918-8592B9652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4" descr="Image result for like">
            <a:extLst>
              <a:ext uri="{FF2B5EF4-FFF2-40B4-BE49-F238E27FC236}">
                <a16:creationId xmlns:a16="http://schemas.microsoft.com/office/drawing/2014/main" id="{6EF1153D-3455-4FE0-9CB1-DB03CCFA50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489" y1="24869" x2="69489" y2="24869"/>
                        <a14:foregroundMark x1="72843" y1="22513" x2="72843" y2="22513"/>
                        <a14:foregroundMark x1="73003" y1="22513" x2="73003" y2="22513"/>
                        <a14:foregroundMark x1="74760" y1="23037" x2="74760" y2="23037"/>
                        <a14:foregroundMark x1="80990" y1="28534" x2="82109" y2="29319"/>
                        <a14:foregroundMark x1="80351" y1="23298" x2="79712" y2="23298"/>
                        <a14:foregroundMark x1="75719" y1="22513" x2="73003" y2="24869"/>
                        <a14:foregroundMark x1="72843" y1="25131" x2="72364" y2="26702"/>
                        <a14:foregroundMark x1="62141" y1="21990" x2="62141" y2="21990"/>
                        <a14:foregroundMark x1="62141" y1="21990" x2="62141" y2="21990"/>
                        <a14:foregroundMark x1="57029" y1="38743" x2="57029" y2="38743"/>
                        <a14:foregroundMark x1="56869" y1="40838" x2="57029" y2="43194"/>
                        <a14:foregroundMark x1="57188" y1="44241" x2="57827" y2="42408"/>
                        <a14:foregroundMark x1="58946" y1="38743" x2="58946" y2="38743"/>
                        <a14:foregroundMark x1="80990" y1="58901" x2="80192" y2="59162"/>
                        <a14:foregroundMark x1="79393" y1="59948" x2="77476" y2="64398"/>
                        <a14:foregroundMark x1="76997" y1="64921" x2="76198" y2="65969"/>
                        <a14:foregroundMark x1="76198" y1="66230" x2="76198" y2="66230"/>
                        <a14:foregroundMark x1="9904" y1="42147" x2="9904" y2="42147"/>
                        <a14:foregroundMark x1="10064" y1="34031" x2="10064" y2="34031"/>
                        <a14:foregroundMark x1="10064" y1="33246" x2="10064" y2="33246"/>
                        <a14:foregroundMark x1="35304" y1="29581" x2="34185" y2="27749"/>
                        <a14:foregroundMark x1="33546" y1="26440" x2="33546" y2="26440"/>
                        <a14:foregroundMark x1="33067" y1="25654" x2="33067" y2="25654"/>
                        <a14:foregroundMark x1="33227" y1="26440" x2="33387" y2="27749"/>
                        <a14:foregroundMark x1="33387" y1="28010" x2="33706" y2="29058"/>
                        <a14:foregroundMark x1="38658" y1="48429" x2="38658" y2="48429"/>
                        <a14:foregroundMark x1="40256" y1="51047" x2="41853" y2="50000"/>
                        <a14:foregroundMark x1="43291" y1="45812" x2="43291" y2="45812"/>
                        <a14:foregroundMark x1="34345" y1="63613" x2="32588" y2="64660"/>
                        <a14:foregroundMark x1="77796" y1="58901" x2="77796" y2="58901"/>
                        <a14:foregroundMark x1="77955" y1="58901" x2="78115" y2="5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93" t="5090" r="49218" b="21295"/>
          <a:stretch/>
        </p:blipFill>
        <p:spPr bwMode="auto">
          <a:xfrm>
            <a:off x="184071" y="4208519"/>
            <a:ext cx="1114786" cy="10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like">
            <a:extLst>
              <a:ext uri="{FF2B5EF4-FFF2-40B4-BE49-F238E27FC236}">
                <a16:creationId xmlns:a16="http://schemas.microsoft.com/office/drawing/2014/main" id="{823FCEE4-1A41-4393-BD78-9BE0180A4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489" y1="24869" x2="69489" y2="24869"/>
                        <a14:foregroundMark x1="72843" y1="22513" x2="72843" y2="22513"/>
                        <a14:foregroundMark x1="73003" y1="22513" x2="73003" y2="22513"/>
                        <a14:foregroundMark x1="74760" y1="23037" x2="74760" y2="23037"/>
                        <a14:foregroundMark x1="80990" y1="28534" x2="82109" y2="29319"/>
                        <a14:foregroundMark x1="80351" y1="23298" x2="79712" y2="23298"/>
                        <a14:foregroundMark x1="75719" y1="22513" x2="73003" y2="24869"/>
                        <a14:foregroundMark x1="72843" y1="25131" x2="72364" y2="26702"/>
                        <a14:foregroundMark x1="62141" y1="21990" x2="62141" y2="21990"/>
                        <a14:foregroundMark x1="62141" y1="21990" x2="62141" y2="21990"/>
                        <a14:foregroundMark x1="57029" y1="38743" x2="57029" y2="38743"/>
                        <a14:foregroundMark x1="56869" y1="40838" x2="57029" y2="43194"/>
                        <a14:foregroundMark x1="57188" y1="44241" x2="57827" y2="42408"/>
                        <a14:foregroundMark x1="58946" y1="38743" x2="58946" y2="38743"/>
                        <a14:foregroundMark x1="80990" y1="58901" x2="80192" y2="59162"/>
                        <a14:foregroundMark x1="79393" y1="59948" x2="77476" y2="64398"/>
                        <a14:foregroundMark x1="76997" y1="64921" x2="76198" y2="65969"/>
                        <a14:foregroundMark x1="76198" y1="66230" x2="76198" y2="66230"/>
                        <a14:foregroundMark x1="9904" y1="42147" x2="9904" y2="42147"/>
                        <a14:foregroundMark x1="10064" y1="34031" x2="10064" y2="34031"/>
                        <a14:foregroundMark x1="10064" y1="33246" x2="10064" y2="33246"/>
                        <a14:foregroundMark x1="35304" y1="29581" x2="34185" y2="27749"/>
                        <a14:foregroundMark x1="33546" y1="26440" x2="33546" y2="26440"/>
                        <a14:foregroundMark x1="33067" y1="25654" x2="33067" y2="25654"/>
                        <a14:foregroundMark x1="33227" y1="26440" x2="33387" y2="27749"/>
                        <a14:foregroundMark x1="33387" y1="28010" x2="33706" y2="29058"/>
                        <a14:foregroundMark x1="38658" y1="48429" x2="38658" y2="48429"/>
                        <a14:foregroundMark x1="40256" y1="51047" x2="41853" y2="50000"/>
                        <a14:foregroundMark x1="43291" y1="45812" x2="43291" y2="45812"/>
                        <a14:foregroundMark x1="34345" y1="63613" x2="32588" y2="64660"/>
                        <a14:foregroundMark x1="77796" y1="58901" x2="77796" y2="58901"/>
                        <a14:foregroundMark x1="77955" y1="58901" x2="78115" y2="596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69" t="4542" r="6851" b="21240"/>
          <a:stretch/>
        </p:blipFill>
        <p:spPr bwMode="auto">
          <a:xfrm>
            <a:off x="184071" y="1834127"/>
            <a:ext cx="1048871" cy="110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6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1B4DF-A3DD-461B-9351-AF8CBD95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Περιεχόμενα</a:t>
            </a:r>
            <a:endParaRPr lang="en-US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F4B4-BC20-4802-AE50-0CA92B188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672"/>
            <a:ext cx="10515600" cy="51302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3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Εισαγωγή</a:t>
            </a:r>
            <a:endParaRPr lang="en-US" sz="320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  <a:p>
            <a:r>
              <a:rPr lang="el-GR" sz="3200" b="1">
                <a:latin typeface="Arial"/>
                <a:cs typeface="Arial"/>
              </a:rPr>
              <a:t>Τεχνολογία </a:t>
            </a:r>
            <a:r>
              <a:rPr lang="en-US" sz="3200" b="1"/>
              <a:t>Anyplace</a:t>
            </a:r>
            <a:endParaRPr lang="el-GR" sz="3200" b="1">
              <a:latin typeface="Arial"/>
              <a:cs typeface="Arial"/>
            </a:endParaRPr>
          </a:p>
          <a:p>
            <a:r>
              <a:rPr lang="el-GR" sz="3200">
                <a:latin typeface="Arial"/>
                <a:cs typeface="Arial"/>
              </a:rPr>
              <a:t>Αρχιτεκτονική </a:t>
            </a:r>
            <a:r>
              <a:rPr lang="en-US" sz="3200"/>
              <a:t>Anyplace</a:t>
            </a:r>
            <a:endParaRPr lang="el-GR" sz="3200">
              <a:latin typeface="Arial"/>
              <a:cs typeface="Arial"/>
            </a:endParaRPr>
          </a:p>
          <a:p>
            <a:r>
              <a:rPr lang="en-US" sz="3200"/>
              <a:t>Anyplace Library</a:t>
            </a:r>
            <a:endParaRPr lang="en-US" sz="3200">
              <a:latin typeface="Arial"/>
              <a:cs typeface="Arial"/>
            </a:endParaRPr>
          </a:p>
          <a:p>
            <a:pPr lvl="1"/>
            <a:r>
              <a:rPr lang="el-GR" sz="2800">
                <a:latin typeface="Arial"/>
                <a:cs typeface="Arial"/>
              </a:rPr>
              <a:t>Σκοπός Βιβλιοθήκης</a:t>
            </a:r>
          </a:p>
          <a:p>
            <a:pPr lvl="1"/>
            <a:r>
              <a:rPr lang="el-GR" sz="2800">
                <a:latin typeface="Arial"/>
                <a:cs typeface="Arial"/>
              </a:rPr>
              <a:t>Πελάτες Βιβλιοθήκης</a:t>
            </a:r>
          </a:p>
          <a:p>
            <a:pPr lvl="1"/>
            <a:r>
              <a:rPr lang="el-GR" sz="2800">
                <a:latin typeface="Arial"/>
                <a:cs typeface="Arial"/>
              </a:rPr>
              <a:t>Λειτουργικότητα Βιβλιοθήκης</a:t>
            </a:r>
          </a:p>
          <a:p>
            <a:pPr lvl="1"/>
            <a:r>
              <a:rPr lang="en-US" sz="2800">
                <a:latin typeface="Arial"/>
                <a:cs typeface="Arial"/>
              </a:rPr>
              <a:t>API Endpoints</a:t>
            </a:r>
            <a:endParaRPr lang="el-GR" sz="2800">
              <a:latin typeface="Arial"/>
              <a:cs typeface="Arial"/>
            </a:endParaRPr>
          </a:p>
          <a:p>
            <a:pPr lvl="1"/>
            <a:r>
              <a:rPr lang="en-US" sz="2800">
                <a:latin typeface="Arial"/>
                <a:cs typeface="Arial"/>
              </a:rPr>
              <a:t>Linux Demo</a:t>
            </a:r>
          </a:p>
          <a:p>
            <a:pPr lvl="1"/>
            <a:r>
              <a:rPr lang="en-US" sz="2800">
                <a:latin typeface="Arial"/>
                <a:cs typeface="Arial"/>
              </a:rPr>
              <a:t>Android Demo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49741-DF64-4149-9E62-DF9116D4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8DD8-6655-4DEB-8D96-F70D0EBE9614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9F970-11D0-443B-9E2D-9BD69BA4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30A26-FD78-4353-B8B6-C167EC22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42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619C-F366-4363-B5E4-79612439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Τεχνολογία </a:t>
            </a:r>
            <a:r>
              <a:rPr lang="en-US"/>
              <a:t>Anyplace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087F-B79E-4DAD-9869-8E874E413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8" y="1493639"/>
            <a:ext cx="10515600" cy="4842769"/>
          </a:xfrm>
        </p:spPr>
        <p:txBody>
          <a:bodyPr/>
          <a:lstStyle/>
          <a:p>
            <a:r>
              <a:rPr lang="el-GR">
                <a:latin typeface="Arial"/>
                <a:cs typeface="Arial"/>
              </a:rPr>
              <a:t>Παντού γύρω μας υπάρχουν W</a:t>
            </a:r>
            <a:r>
              <a:rPr lang="en-US" err="1">
                <a:latin typeface="Arial"/>
                <a:cs typeface="Arial"/>
              </a:rPr>
              <a:t>iFi</a:t>
            </a:r>
            <a:r>
              <a:rPr lang="en-US">
                <a:latin typeface="Arial"/>
                <a:cs typeface="Arial"/>
              </a:rPr>
              <a:t> Access Points</a:t>
            </a:r>
            <a:r>
              <a:rPr lang="el-GR">
                <a:latin typeface="Arial"/>
                <a:cs typeface="Arial"/>
              </a:rPr>
              <a:t>!</a:t>
            </a:r>
            <a:endParaRPr lang="en-US"/>
          </a:p>
          <a:p>
            <a:r>
              <a:rPr lang="el-GR">
                <a:latin typeface="Arial"/>
                <a:cs typeface="Arial"/>
              </a:rPr>
              <a:t>Με το κινητό μου έχω τη δυνατότητα να πάρω πληροφορίες και να μετρήσω την ένταση του σήματος όλων των W</a:t>
            </a:r>
            <a:r>
              <a:rPr lang="en-US" err="1">
                <a:latin typeface="Arial"/>
                <a:cs typeface="Arial"/>
              </a:rPr>
              <a:t>iFi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l-GR">
                <a:latin typeface="Arial"/>
                <a:cs typeface="Arial"/>
              </a:rPr>
              <a:t>Α</a:t>
            </a:r>
            <a:r>
              <a:rPr lang="en-US" err="1">
                <a:latin typeface="Arial"/>
                <a:cs typeface="Arial"/>
              </a:rPr>
              <a:t>ccess</a:t>
            </a:r>
            <a:r>
              <a:rPr lang="en-US">
                <a:latin typeface="Arial"/>
                <a:cs typeface="Arial"/>
              </a:rPr>
              <a:t> Points </a:t>
            </a:r>
            <a:r>
              <a:rPr lang="el-GR">
                <a:latin typeface="Arial"/>
                <a:cs typeface="Arial"/>
              </a:rPr>
              <a:t>που βρίσκονται γύρω μου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0A09-59B5-4BE1-B22B-2A5FD399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1FAD3-D1EE-4684-A399-7488DC00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37D78-B85A-4EEA-B8C4-D7F0BF87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6" name="Picture 4" descr="Image result for people mobile cartoon">
            <a:extLst>
              <a:ext uri="{FF2B5EF4-FFF2-40B4-BE49-F238E27FC236}">
                <a16:creationId xmlns:a16="http://schemas.microsoft.com/office/drawing/2014/main" id="{6DB4C920-C84E-451C-853C-9584E93D60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7" t="10844" r="26507" b="18541"/>
          <a:stretch/>
        </p:blipFill>
        <p:spPr bwMode="auto">
          <a:xfrm>
            <a:off x="7064663" y="2814425"/>
            <a:ext cx="831273" cy="32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people mobile cartoon">
            <a:extLst>
              <a:ext uri="{FF2B5EF4-FFF2-40B4-BE49-F238E27FC236}">
                <a16:creationId xmlns:a16="http://schemas.microsoft.com/office/drawing/2014/main" id="{C72311C5-C8BC-4648-BA5A-4B1AEC1F2C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2" t="11043" r="70679" b="18342"/>
          <a:stretch/>
        </p:blipFill>
        <p:spPr bwMode="auto">
          <a:xfrm>
            <a:off x="942686" y="3120271"/>
            <a:ext cx="860137" cy="32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people mobile cartoon">
            <a:extLst>
              <a:ext uri="{FF2B5EF4-FFF2-40B4-BE49-F238E27FC236}">
                <a16:creationId xmlns:a16="http://schemas.microsoft.com/office/drawing/2014/main" id="{EB6F1E36-4FAE-4FC1-BDEE-04F925CD3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3" t="11043" r="9564" b="18342"/>
          <a:stretch/>
        </p:blipFill>
        <p:spPr bwMode="auto">
          <a:xfrm>
            <a:off x="10266217" y="3044561"/>
            <a:ext cx="723898" cy="32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people mobile cartoon">
            <a:extLst>
              <a:ext uri="{FF2B5EF4-FFF2-40B4-BE49-F238E27FC236}">
                <a16:creationId xmlns:a16="http://schemas.microsoft.com/office/drawing/2014/main" id="{4DB7B0C5-1DC4-4EAD-85F8-A9AD9CB09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3" t="11043" r="51088" b="18342"/>
          <a:stretch/>
        </p:blipFill>
        <p:spPr bwMode="auto">
          <a:xfrm>
            <a:off x="3472296" y="3341943"/>
            <a:ext cx="860137" cy="327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ifi">
            <a:extLst>
              <a:ext uri="{FF2B5EF4-FFF2-40B4-BE49-F238E27FC236}">
                <a16:creationId xmlns:a16="http://schemas.microsoft.com/office/drawing/2014/main" id="{BE0CA655-BD06-4C70-AD8E-7920E3068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364549" y="3120271"/>
            <a:ext cx="751033" cy="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wifi">
            <a:extLst>
              <a:ext uri="{FF2B5EF4-FFF2-40B4-BE49-F238E27FC236}">
                <a16:creationId xmlns:a16="http://schemas.microsoft.com/office/drawing/2014/main" id="{D1C1BD53-FB18-4506-AED8-193D4F11C9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2683451" y="6009775"/>
            <a:ext cx="751033" cy="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wifi">
            <a:extLst>
              <a:ext uri="{FF2B5EF4-FFF2-40B4-BE49-F238E27FC236}">
                <a16:creationId xmlns:a16="http://schemas.microsoft.com/office/drawing/2014/main" id="{BF9E0402-7FB7-4945-BD31-07B660B39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6313630" y="3189544"/>
            <a:ext cx="751033" cy="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wifi">
            <a:extLst>
              <a:ext uri="{FF2B5EF4-FFF2-40B4-BE49-F238E27FC236}">
                <a16:creationId xmlns:a16="http://schemas.microsoft.com/office/drawing/2014/main" id="{736512D2-0184-4541-9BCE-F49F84AA1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9231167" y="1388453"/>
            <a:ext cx="751033" cy="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Image result for wifi">
            <a:extLst>
              <a:ext uri="{FF2B5EF4-FFF2-40B4-BE49-F238E27FC236}">
                <a16:creationId xmlns:a16="http://schemas.microsoft.com/office/drawing/2014/main" id="{5C8ADD75-A64C-43B2-9A09-4E1D075A7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1190" l="9838" r="89757">
                        <a14:foregroundMark x1="51348" y1="6667" x2="51348" y2="6667"/>
                        <a14:foregroundMark x1="52561" y1="35952" x2="52561" y2="35952"/>
                        <a14:foregroundMark x1="49191" y1="62143" x2="49191" y2="62143"/>
                        <a14:foregroundMark x1="50674" y1="91190" x2="50674" y2="9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61" t="1658" r="15883"/>
          <a:stretch/>
        </p:blipFill>
        <p:spPr bwMode="auto">
          <a:xfrm>
            <a:off x="11158971" y="5555053"/>
            <a:ext cx="751033" cy="6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44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CB19-F089-4112-8B4E-5A269590C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23" y="524216"/>
            <a:ext cx="10515600" cy="841197"/>
          </a:xfrm>
        </p:spPr>
        <p:txBody>
          <a:bodyPr/>
          <a:lstStyle/>
          <a:p>
            <a:r>
              <a:rPr lang="en-US" err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WiFi</a:t>
            </a:r>
            <a:r>
              <a:rPr lang="en-US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 Fingerprinting</a:t>
            </a:r>
            <a:endParaRPr lang="en-GB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7F09-C9B3-430B-B760-95715050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Received Signal Strength indicator (RSSI)</a:t>
            </a:r>
            <a:endParaRPr lang="en-GB" dirty="0">
              <a:latin typeface="Arial"/>
              <a:cs typeface="Arial"/>
            </a:endParaRPr>
          </a:p>
          <a:p>
            <a:pPr lvl="1"/>
            <a:r>
              <a:rPr lang="en-GB" dirty="0">
                <a:latin typeface="Arial"/>
                <a:cs typeface="Arial"/>
              </a:rPr>
              <a:t>Η </a:t>
            </a:r>
            <a:r>
              <a:rPr lang="el-GR" dirty="0">
                <a:latin typeface="Arial"/>
                <a:cs typeface="Arial"/>
              </a:rPr>
              <a:t>μέτρηση </a:t>
            </a:r>
            <a:r>
              <a:rPr lang="en-GB" dirty="0" err="1">
                <a:latin typeface="Arial"/>
                <a:cs typeface="Arial"/>
              </a:rPr>
              <a:t>ισχύος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που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υπάρχει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σε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ένα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ληφθέν</a:t>
            </a:r>
            <a:r>
              <a:rPr lang="en-GB" dirty="0">
                <a:latin typeface="Arial"/>
                <a:cs typeface="Arial"/>
              </a:rPr>
              <a:t> radio signal π</a:t>
            </a:r>
            <a:r>
              <a:rPr lang="en-GB" dirty="0" err="1">
                <a:latin typeface="Arial"/>
                <a:cs typeface="Arial"/>
              </a:rPr>
              <a:t>ου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dirty="0" err="1">
                <a:latin typeface="Arial"/>
                <a:cs typeface="Arial"/>
              </a:rPr>
              <a:t>μετράτ</a:t>
            </a:r>
            <a:r>
              <a:rPr lang="en-GB" dirty="0">
                <a:latin typeface="Arial"/>
                <a:cs typeface="Arial"/>
              </a:rPr>
              <a:t>αι σε dBm (Decibel-milliwatts)</a:t>
            </a:r>
          </a:p>
          <a:p>
            <a:pPr lvl="1"/>
            <a:r>
              <a:rPr lang="el-GR" dirty="0">
                <a:latin typeface="Arial"/>
                <a:cs typeface="Arial"/>
              </a:rPr>
              <a:t>Μέγιστο</a:t>
            </a:r>
            <a:r>
              <a:rPr lang="en-US" dirty="0">
                <a:latin typeface="Arial"/>
                <a:cs typeface="Arial"/>
              </a:rPr>
              <a:t> RSSI (-30dBm) </a:t>
            </a:r>
            <a:r>
              <a:rPr lang="el-GR" dirty="0">
                <a:latin typeface="Arial"/>
                <a:cs typeface="Arial"/>
              </a:rPr>
              <a:t>μέχρι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το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μικρότερο</a:t>
            </a:r>
            <a:r>
              <a:rPr lang="en-US" dirty="0">
                <a:latin typeface="Arial"/>
                <a:cs typeface="Arial"/>
              </a:rPr>
              <a:t> RSSI: (−90 dBm) </a:t>
            </a:r>
          </a:p>
          <a:p>
            <a:pPr lvl="1"/>
            <a:r>
              <a:rPr lang="el-GR" dirty="0">
                <a:latin typeface="Arial"/>
                <a:cs typeface="Arial"/>
              </a:rPr>
              <a:t>Όσο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πιο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κοντά στο</a:t>
            </a:r>
            <a:r>
              <a:rPr lang="en-US" dirty="0">
                <a:latin typeface="Arial"/>
                <a:cs typeface="Arial"/>
              </a:rPr>
              <a:t> 0 </a:t>
            </a:r>
            <a:r>
              <a:rPr lang="el-GR" dirty="0">
                <a:latin typeface="Arial"/>
                <a:cs typeface="Arial"/>
              </a:rPr>
              <a:t>βρίσκεται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το</a:t>
            </a:r>
            <a:r>
              <a:rPr lang="en-US" dirty="0">
                <a:latin typeface="Arial"/>
                <a:cs typeface="Arial"/>
              </a:rPr>
              <a:t> dBm </a:t>
            </a:r>
            <a:r>
              <a:rPr lang="el-GR" dirty="0">
                <a:latin typeface="Arial"/>
                <a:cs typeface="Arial"/>
              </a:rPr>
              <a:t>τόσο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το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καλύτερο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Basic Service Set Identifier (BSSID)</a:t>
            </a:r>
            <a:r>
              <a:rPr lang="el-GR" dirty="0">
                <a:latin typeface="Arial"/>
                <a:cs typeface="Arial"/>
              </a:rPr>
              <a:t> που είναι σαν το </a:t>
            </a:r>
            <a:r>
              <a:rPr lang="en-US" dirty="0">
                <a:latin typeface="Arial"/>
                <a:cs typeface="Arial"/>
              </a:rPr>
              <a:t>MAC 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Address</a:t>
            </a:r>
            <a:r>
              <a:rPr lang="el-GR" dirty="0">
                <a:latin typeface="Arial"/>
                <a:cs typeface="Arial"/>
              </a:rPr>
              <a:t> του</a:t>
            </a:r>
            <a:endParaRPr lang="en-US" dirty="0">
              <a:latin typeface="Arial"/>
              <a:cs typeface="Arial"/>
            </a:endParaRPr>
          </a:p>
          <a:p>
            <a:r>
              <a:rPr lang="el-GR" dirty="0">
                <a:latin typeface="Arial"/>
                <a:cs typeface="Arial"/>
              </a:rPr>
              <a:t>Περιοχή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χαρτογράφησης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l-GR" dirty="0">
                <a:latin typeface="Arial"/>
                <a:cs typeface="Arial"/>
              </a:rPr>
              <a:t>με την χρήση </a:t>
            </a:r>
            <a:r>
              <a:rPr lang="en-US" dirty="0" err="1">
                <a:latin typeface="Arial"/>
                <a:cs typeface="Arial"/>
              </a:rPr>
              <a:t>WiFi</a:t>
            </a:r>
            <a:r>
              <a:rPr lang="en-US" dirty="0">
                <a:latin typeface="Arial"/>
                <a:cs typeface="Arial"/>
              </a:rPr>
              <a:t> Fingerprints:</a:t>
            </a:r>
          </a:p>
          <a:p>
            <a:pPr lvl="1"/>
            <a:endParaRPr lang="en-US" sz="2000" b="1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B4AF-DC3C-4298-BEA0-13B8708D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46BE-D1B9-4A4F-ABFA-7150AC60887A}" type="datetime5">
              <a:rPr lang="el-GR" smtClean="0"/>
              <a:t>29-Νοε-19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BF61A-33A1-4B35-ABA5-CAD6F01D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ΕΠΛ 421 – Προγραμματισμός Συστημάτων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7B109-77A5-4FCD-80DF-B7F588DA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E69AF-478F-4C5F-B966-C5CD455487C7}" type="slidenum">
              <a:rPr lang="en-US" smtClean="0"/>
              <a:pPr/>
              <a:t>9</a:t>
            </a:fld>
            <a:r>
              <a:rPr lang="en-US" dirty="0"/>
              <a:t>`</a:t>
            </a:r>
          </a:p>
        </p:txBody>
      </p:sp>
      <p:pic>
        <p:nvPicPr>
          <p:cNvPr id="9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22B93F9F-6596-45FD-8E4A-791441678E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606" r="1491" b="9544"/>
          <a:stretch/>
        </p:blipFill>
        <p:spPr>
          <a:xfrm>
            <a:off x="3581400" y="4911365"/>
            <a:ext cx="4143867" cy="1946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29770A-DEA2-4998-ACE9-A0274440AD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85" r="37322" b="20000"/>
          <a:stretch/>
        </p:blipFill>
        <p:spPr>
          <a:xfrm>
            <a:off x="10468467" y="3115604"/>
            <a:ext cx="1607347" cy="32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79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1434</Words>
  <Application>Microsoft Office PowerPoint</Application>
  <PresentationFormat>Widescreen</PresentationFormat>
  <Paragraphs>325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Tahoma</vt:lpstr>
      <vt:lpstr>Office Theme</vt:lpstr>
      <vt:lpstr>ΕΠΛ 421 – Προγραμματισμός Συστημάτων</vt:lpstr>
      <vt:lpstr>Περιεχόμενα</vt:lpstr>
      <vt:lpstr>Τι είναι το Anyplace;</vt:lpstr>
      <vt:lpstr>Τι είναι το Anyplace;</vt:lpstr>
      <vt:lpstr>Δεν μας αρκούν τα Google Maps;</vt:lpstr>
      <vt:lpstr>Δεν μας αρκούν τα Google Maps;</vt:lpstr>
      <vt:lpstr>Περιεχόμενα</vt:lpstr>
      <vt:lpstr>Τεχνολογία Anyplace</vt:lpstr>
      <vt:lpstr>WiFi Fingerprinting</vt:lpstr>
      <vt:lpstr>Τεχνολογία Anyplace</vt:lpstr>
      <vt:lpstr>Περιεχόμενα</vt:lpstr>
      <vt:lpstr>Αρχιτεκτονική Anyplace</vt:lpstr>
      <vt:lpstr>Περιεχόμενα</vt:lpstr>
      <vt:lpstr>Anyplace Library</vt:lpstr>
      <vt:lpstr>Στοιχεία Υλοποίησης</vt:lpstr>
      <vt:lpstr>Πελάτες Βιβλιοθήκης</vt:lpstr>
      <vt:lpstr>Πελάτες Βιβλιοθήκης</vt:lpstr>
      <vt:lpstr>Λειτουργικότητα Βιβλιοθήκης</vt:lpstr>
      <vt:lpstr>Λειτουργικότητα Βιβλιοθήκης</vt:lpstr>
      <vt:lpstr>Anyplace API Endpoints</vt:lpstr>
      <vt:lpstr>Anyplace API Endpoints</vt:lpstr>
      <vt:lpstr>Anyplace API Endpoints</vt:lpstr>
      <vt:lpstr>Anyplace API Endpoints</vt:lpstr>
      <vt:lpstr>Anyplace API Endpoints</vt:lpstr>
      <vt:lpstr>Linux Demo</vt:lpstr>
      <vt:lpstr>Linux Demo</vt:lpstr>
      <vt:lpstr>Linux Demo</vt:lpstr>
      <vt:lpstr>Android Demo</vt:lpstr>
      <vt:lpstr>Android Demo</vt:lpstr>
      <vt:lpstr>Βιβλιογραφία</vt:lpstr>
      <vt:lpstr>ΕΠΛ 421 – Προγραμματισμός Συστημάτων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Constandinos Demetriou</dc:creator>
  <cp:lastModifiedBy>Constandinos Demetriou</cp:lastModifiedBy>
  <cp:revision>2</cp:revision>
  <dcterms:created xsi:type="dcterms:W3CDTF">2019-11-24T09:36:05Z</dcterms:created>
  <dcterms:modified xsi:type="dcterms:W3CDTF">2019-11-29T16:02:14Z</dcterms:modified>
</cp:coreProperties>
</file>